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87" r:id="rId14"/>
    <p:sldId id="267" r:id="rId15"/>
    <p:sldId id="268" r:id="rId16"/>
    <p:sldId id="283" r:id="rId17"/>
    <p:sldId id="284" r:id="rId18"/>
    <p:sldId id="285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6" r:id="rId27"/>
    <p:sldId id="278" r:id="rId28"/>
    <p:sldId id="279" r:id="rId29"/>
    <p:sldId id="288" r:id="rId30"/>
    <p:sldId id="289" r:id="rId31"/>
    <p:sldId id="280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800000"/>
    <a:srgbClr val="FFFF00"/>
    <a:srgbClr val="FF6600"/>
    <a:srgbClr val="FFCC00"/>
    <a:srgbClr val="996600"/>
    <a:srgbClr val="FFFF66"/>
    <a:srgbClr val="FF0066"/>
    <a:srgbClr val="6600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5760" cy="535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0" y="3147"/>
              <a:ext cx="5760" cy="117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8" name="AutoShape 11"/>
            <p:cNvSpPr>
              <a:spLocks noChangeArrowheads="1"/>
            </p:cNvSpPr>
            <p:nvPr/>
          </p:nvSpPr>
          <p:spPr bwMode="auto">
            <a:xfrm rot="5400000" flipH="1">
              <a:off x="82" y="1995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 rot="5400000" flipH="1">
              <a:off x="82" y="258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rot="5400000" flipH="1">
              <a:off x="83" y="3778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AutoShape 16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AutoShape 17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AutoShape 19"/>
          <p:cNvSpPr>
            <a:spLocks noChangeArrowheads="1"/>
          </p:cNvSpPr>
          <p:nvPr/>
        </p:nvSpPr>
        <p:spPr bwMode="auto">
          <a:xfrm flipH="1">
            <a:off x="547688" y="2717800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433388" y="26971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" name="Rectangle 23"/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1" name="Group 24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22" name="AutoShape 25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AutoShape 26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AutoShape 27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AutoShape 28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AutoShape 29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30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954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12954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AE2E193-E823-4933-AC01-8413573A56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B4309-7214-4AFD-82B5-24DD17DAC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D05DF-56F0-4E75-85DB-DC3960B8B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3B1DC-1F3A-4B97-A054-B72E8D2FA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93B4A-1173-416D-9228-30486981C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E8F12-1596-4356-9468-E826F94D6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FEBF2-DD28-449E-919E-DE3DE9D95C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49E02-096A-4DA0-B8BE-2AA604376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4CB2E-45FF-4C6F-B052-B46FF86794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FC022-647B-4709-9F24-B71372846A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0" y="419100"/>
            <a:ext cx="1943100" cy="5740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419100"/>
            <a:ext cx="5676900" cy="5740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AA54F-37A2-4A0E-8781-D40B9B8A70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191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5CD8A-5506-4786-82C1-8544D5F39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191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91EF5-0DF0-48A1-9DA8-780E4FC68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4191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0447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pPr>
              <a:defRPr/>
            </a:pPr>
            <a:fld id="{150A9258-95EB-45AB-9BB8-99CCF7D0FB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8439" name="Group 7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3080" name="AutoShape 8"/>
            <p:cNvSpPr>
              <a:spLocks noChangeArrowheads="1"/>
            </p:cNvSpPr>
            <p:nvPr/>
          </p:nvSpPr>
          <p:spPr bwMode="auto">
            <a:xfrm rot="5400000" flipH="1">
              <a:off x="82" y="1995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1" name="AutoShape 9"/>
            <p:cNvSpPr>
              <a:spLocks noChangeArrowheads="1"/>
            </p:cNvSpPr>
            <p:nvPr/>
          </p:nvSpPr>
          <p:spPr bwMode="auto">
            <a:xfrm rot="5400000" flipH="1">
              <a:off x="82" y="258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2" name="AutoShape 10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3" name="AutoShape 11"/>
            <p:cNvSpPr>
              <a:spLocks noChangeArrowheads="1"/>
            </p:cNvSpPr>
            <p:nvPr/>
          </p:nvSpPr>
          <p:spPr bwMode="auto">
            <a:xfrm rot="5400000" flipH="1">
              <a:off x="83" y="3778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4" name="AutoShape 12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5" name="AutoShape 13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8" name="AutoShape 16"/>
          <p:cNvSpPr>
            <a:spLocks noChangeArrowheads="1"/>
          </p:cNvSpPr>
          <p:nvPr/>
        </p:nvSpPr>
        <p:spPr bwMode="auto">
          <a:xfrm flipH="1">
            <a:off x="547688" y="1703388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9" name="Oval 17"/>
          <p:cNvSpPr>
            <a:spLocks noChangeArrowheads="1"/>
          </p:cNvSpPr>
          <p:nvPr/>
        </p:nvSpPr>
        <p:spPr bwMode="auto">
          <a:xfrm>
            <a:off x="460375" y="17065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463550" y="1912938"/>
            <a:ext cx="190500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91" name="Oval 19"/>
          <p:cNvSpPr>
            <a:spLocks noChangeArrowheads="1"/>
          </p:cNvSpPr>
          <p:nvPr/>
        </p:nvSpPr>
        <p:spPr bwMode="auto">
          <a:xfrm>
            <a:off x="9209088" y="1676400"/>
            <a:ext cx="304800" cy="274638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457200" y="1739900"/>
            <a:ext cx="875188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18446" name="Group 21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3094" name="AutoShape 22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5" name="AutoShape 23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6" name="AutoShape 24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7" name="AutoShape 25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8" name="AutoShape 26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9" name="AutoShape 27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0" name="Freeform 28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1" name="Freeform 29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8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9" grpId="0" animBg="1"/>
      <p:bldP spid="3091" grpId="0" animBg="1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b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1.wav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.png"/><Relationship Id="rId2" Type="http://schemas.openxmlformats.org/officeDocument/2006/relationships/audio" Target="file:///C:\PROGRAM%20FILES\COMMON%20FILES\MICROSOFT%20SHARED\ARTGALRY\Downloaded%20Clips\spok2a01.mid" TargetMode="Externa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audio" Target="../media/audio3.wav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.png"/><Relationship Id="rId2" Type="http://schemas.openxmlformats.org/officeDocument/2006/relationships/audio" Target="file:///C:\PROGRAM%20FILES\COMMON%20FILES\MICROSOFT%20SHARED\ARTGALRY\Downloaded%20Clips\sn00257_.mid" TargetMode="Externa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1.wmf"/><Relationship Id="rId3" Type="http://schemas.openxmlformats.org/officeDocument/2006/relationships/audio" Target="../media/audio3.wav"/><Relationship Id="rId7" Type="http://schemas.openxmlformats.org/officeDocument/2006/relationships/audio" Target="../media/audio11.wav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audio" Target="../media/audio10.wav"/><Relationship Id="rId11" Type="http://schemas.openxmlformats.org/officeDocument/2006/relationships/image" Target="../media/image10.wmf"/><Relationship Id="rId5" Type="http://schemas.openxmlformats.org/officeDocument/2006/relationships/audio" Target="../media/audio9.wav"/><Relationship Id="rId15" Type="http://schemas.openxmlformats.org/officeDocument/2006/relationships/image" Target="../media/image12.wmf"/><Relationship Id="rId10" Type="http://schemas.openxmlformats.org/officeDocument/2006/relationships/oleObject" Target="../embeddings/oleObject8.bin"/><Relationship Id="rId4" Type="http://schemas.openxmlformats.org/officeDocument/2006/relationships/audio" Target="../media/audio8.wav"/><Relationship Id="rId9" Type="http://schemas.openxmlformats.org/officeDocument/2006/relationships/image" Target="../media/image9.wmf"/><Relationship Id="rId1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1.wmf"/><Relationship Id="rId3" Type="http://schemas.openxmlformats.org/officeDocument/2006/relationships/audio" Target="../media/audio3.wav"/><Relationship Id="rId7" Type="http://schemas.openxmlformats.org/officeDocument/2006/relationships/audio" Target="../media/audio11.wav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audio" Target="../media/audio10.wav"/><Relationship Id="rId11" Type="http://schemas.openxmlformats.org/officeDocument/2006/relationships/image" Target="../media/image10.wmf"/><Relationship Id="rId5" Type="http://schemas.openxmlformats.org/officeDocument/2006/relationships/audio" Target="../media/audio9.wav"/><Relationship Id="rId15" Type="http://schemas.openxmlformats.org/officeDocument/2006/relationships/image" Target="../media/image12.wmf"/><Relationship Id="rId10" Type="http://schemas.openxmlformats.org/officeDocument/2006/relationships/oleObject" Target="../embeddings/oleObject12.bin"/><Relationship Id="rId4" Type="http://schemas.openxmlformats.org/officeDocument/2006/relationships/audio" Target="../media/audio8.wav"/><Relationship Id="rId9" Type="http://schemas.openxmlformats.org/officeDocument/2006/relationships/image" Target="../media/image9.wmf"/><Relationship Id="rId1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audio" Target="../media/audio5.wav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0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26.bin"/><Relationship Id="rId3" Type="http://schemas.openxmlformats.org/officeDocument/2006/relationships/audio" Target="../media/audio1.wav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audio" Target="../media/audio15.wav"/><Relationship Id="rId11" Type="http://schemas.openxmlformats.org/officeDocument/2006/relationships/oleObject" Target="../embeddings/oleObject25.bin"/><Relationship Id="rId5" Type="http://schemas.openxmlformats.org/officeDocument/2006/relationships/audio" Target="../media/audio2.wav"/><Relationship Id="rId10" Type="http://schemas.openxmlformats.org/officeDocument/2006/relationships/image" Target="../media/image22.wmf"/><Relationship Id="rId4" Type="http://schemas.openxmlformats.org/officeDocument/2006/relationships/audio" Target="../media/audio14.wav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2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optimistleaders.org/default.cfm?vp=sitemap.htm" TargetMode="Externa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oleObject" Target="../embeddings/oleObject36.bin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35.bin"/><Relationship Id="rId2" Type="http://schemas.openxmlformats.org/officeDocument/2006/relationships/audio" Target="../media/audio16.wav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0.bin"/><Relationship Id="rId11" Type="http://schemas.openxmlformats.org/officeDocument/2006/relationships/oleObject" Target="../embeddings/oleObject34.bin"/><Relationship Id="rId5" Type="http://schemas.openxmlformats.org/officeDocument/2006/relationships/audio" Target="../media/audio3.wav"/><Relationship Id="rId15" Type="http://schemas.openxmlformats.org/officeDocument/2006/relationships/image" Target="../media/image2.png"/><Relationship Id="rId10" Type="http://schemas.openxmlformats.org/officeDocument/2006/relationships/oleObject" Target="../embeddings/oleObject33.bin"/><Relationship Id="rId4" Type="http://schemas.openxmlformats.org/officeDocument/2006/relationships/audio" Target="../media/audio17.wav"/><Relationship Id="rId9" Type="http://schemas.openxmlformats.org/officeDocument/2006/relationships/oleObject" Target="../embeddings/oleObject32.bin"/><Relationship Id="rId14" Type="http://schemas.openxmlformats.org/officeDocument/2006/relationships/oleObject" Target="../embeddings/oleObject3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143000"/>
            <a:ext cx="7772400" cy="1447800"/>
          </a:xfrm>
        </p:spPr>
        <p:txBody>
          <a:bodyPr/>
          <a:lstStyle/>
          <a:p>
            <a:pPr>
              <a:defRPr/>
            </a:pPr>
            <a:r>
              <a:rPr lang="en-US" sz="5400" smtClean="0"/>
              <a:t>PERSONAL </a:t>
            </a:r>
            <a:br>
              <a:rPr lang="en-US" sz="5400" smtClean="0"/>
            </a:br>
            <a:r>
              <a:rPr lang="en-US" sz="5400" smtClean="0">
                <a:solidFill>
                  <a:schemeClr val="accent1"/>
                </a:solidFill>
              </a:rPr>
              <a:t>GROWTH</a:t>
            </a:r>
            <a:r>
              <a:rPr lang="en-US" sz="5400" smtClean="0"/>
              <a:t> and</a:t>
            </a:r>
            <a:br>
              <a:rPr lang="en-US" sz="5400" smtClean="0"/>
            </a:br>
            <a:r>
              <a:rPr lang="en-US" sz="5400" smtClean="0"/>
              <a:t>INVOLVEMENT PROGRAM</a:t>
            </a: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5800"/>
            <a:ext cx="6400800" cy="1752600"/>
          </a:xfrm>
        </p:spPr>
        <p:txBody>
          <a:bodyPr/>
          <a:lstStyle/>
          <a:p>
            <a:pPr algn="ctr">
              <a:defRPr/>
            </a:pPr>
            <a:endParaRPr lang="en-US" dirty="0" smtClean="0"/>
          </a:p>
          <a:p>
            <a:pPr algn="ctr">
              <a:defRPr/>
            </a:pPr>
            <a:endParaRPr lang="en-US" sz="1400" dirty="0" smtClean="0"/>
          </a:p>
          <a:p>
            <a:pPr algn="ctr">
              <a:defRPr/>
            </a:pPr>
            <a:endParaRPr lang="en-US" sz="1400" dirty="0" smtClean="0"/>
          </a:p>
          <a:p>
            <a:pPr algn="ctr">
              <a:defRPr/>
            </a:pPr>
            <a:r>
              <a:rPr lang="en-US" sz="1400" dirty="0" smtClean="0"/>
              <a:t>Updated  October </a:t>
            </a:r>
            <a:r>
              <a:rPr lang="en-US" sz="1400" dirty="0" smtClean="0"/>
              <a:t>2014</a:t>
            </a:r>
            <a:endParaRPr lang="en-US" sz="1400" dirty="0" smtClean="0"/>
          </a:p>
        </p:txBody>
      </p:sp>
      <p:sp>
        <p:nvSpPr>
          <p:cNvPr id="20484" name="WordArt 4"/>
          <p:cNvSpPr>
            <a:spLocks noChangeArrowheads="1" noChangeShapeType="1" noTextEdit="1"/>
          </p:cNvSpPr>
          <p:nvPr/>
        </p:nvSpPr>
        <p:spPr bwMode="auto">
          <a:xfrm>
            <a:off x="2362200" y="3048000"/>
            <a:ext cx="4419600" cy="1447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PGI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What Is P.G.I. ?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1677988" y="2044700"/>
          <a:ext cx="2890837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lip" r:id="rId4" imgW="3848040" imgH="5478120" progId="">
                  <p:embed/>
                </p:oleObj>
              </mc:Choice>
              <mc:Fallback>
                <p:oleObj name="Clip" r:id="rId4" imgW="3848040" imgH="547812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7988" y="2044700"/>
                        <a:ext cx="2890837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smtClean="0"/>
              <a:t>An opportunity for you to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1.  Learn more about Optimist International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2.  Become more involved with the Club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3.  Enhance your leadership skills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4.   Etc.</a:t>
            </a:r>
          </a:p>
        </p:txBody>
      </p:sp>
      <p:pic>
        <p:nvPicPr>
          <p:cNvPr id="5126" name="Picture 6">
            <a:hlinkClick r:id="" action="ppaction://ole?verb=0"/>
          </p:cNvPr>
          <p:cNvPicPr>
            <a:picLocks noRot="1" noChangeAspect="1" noChangeArrowheads="1"/>
          </p:cNvPicPr>
          <p:nvPr>
            <a:wavAudioFile r:embed="rId2" name="newslp05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6324600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6"/>
                </p:tgtEl>
              </p:cMediaNode>
            </p:audio>
          </p:childTnLst>
        </p:cTn>
      </p:par>
    </p:tnLst>
    <p:bldLst>
      <p:bldP spid="5124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WHY P.G.I. WAS DEVELOPED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981200"/>
            <a:ext cx="5257800" cy="41148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Char char="¶"/>
              <a:defRPr/>
            </a:pPr>
            <a:r>
              <a:rPr lang="en-US" sz="2800" smtClean="0"/>
              <a:t>Create a standard of a good Optimist Member</a:t>
            </a:r>
          </a:p>
          <a:p>
            <a:pPr>
              <a:lnSpc>
                <a:spcPct val="90000"/>
              </a:lnSpc>
              <a:buFont typeface="Monotype Sorts" pitchFamily="2" charset="2"/>
              <a:buChar char="·"/>
              <a:defRPr/>
            </a:pPr>
            <a:r>
              <a:rPr lang="en-US" sz="2800" smtClean="0"/>
              <a:t>Offer every member an opportunity to receive personal benefits when joining an Optimist Club </a:t>
            </a:r>
          </a:p>
          <a:p>
            <a:pPr>
              <a:lnSpc>
                <a:spcPct val="90000"/>
              </a:lnSpc>
              <a:buFont typeface="Monotype Sorts" pitchFamily="2" charset="2"/>
              <a:buChar char="¸"/>
              <a:defRPr/>
            </a:pPr>
            <a:r>
              <a:rPr lang="en-US" sz="2800" smtClean="0"/>
              <a:t>Make sure every Club offers every member the challenges they need to become a better leader.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6934200" y="2514600"/>
          <a:ext cx="22098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lip" r:id="rId5" imgW="1857600" imgH="3995640" progId="">
                  <p:embed/>
                </p:oleObj>
              </mc:Choice>
              <mc:Fallback>
                <p:oleObj name="Clip" r:id="rId5" imgW="1857600" imgH="399564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514600"/>
                        <a:ext cx="2209800" cy="396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0" name="spok2a01.mid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763000" y="661352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50"/>
                </p:tgtEl>
              </p:cMediaNode>
            </p:audio>
          </p:childTnLst>
        </p:cTn>
      </p:par>
    </p:tnLst>
    <p:bldLst>
      <p:bldP spid="614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Why PGI Developed continued</a:t>
            </a:r>
          </a:p>
        </p:txBody>
      </p:sp>
      <p:graphicFrame>
        <p:nvGraphicFramePr>
          <p:cNvPr id="7171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990600" y="1981200"/>
          <a:ext cx="2209800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Clip" r:id="rId5" imgW="4663440" imgH="3390840" progId="">
                  <p:embed/>
                </p:oleObj>
              </mc:Choice>
              <mc:Fallback>
                <p:oleObj name="Clip" r:id="rId5" imgW="4663440" imgH="339084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2209800" cy="944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352800" y="2044700"/>
            <a:ext cx="5638800" cy="41148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Char char="¹"/>
              <a:defRPr/>
            </a:pPr>
            <a:r>
              <a:rPr lang="en-US" sz="2800" smtClean="0"/>
              <a:t>To give proper recognition to every member, based on clear challenges.</a:t>
            </a:r>
          </a:p>
          <a:p>
            <a:pPr>
              <a:lnSpc>
                <a:spcPct val="90000"/>
              </a:lnSpc>
              <a:buFont typeface="Monotype Sorts" pitchFamily="2" charset="2"/>
              <a:buChar char="º"/>
              <a:defRPr/>
            </a:pPr>
            <a:r>
              <a:rPr lang="en-US" sz="2800" smtClean="0"/>
              <a:t>Promote a better understanding of Optimist International at every level of the organization.</a:t>
            </a:r>
          </a:p>
          <a:p>
            <a:pPr>
              <a:lnSpc>
                <a:spcPct val="90000"/>
              </a:lnSpc>
              <a:buFont typeface="Monotype Sorts" pitchFamily="2" charset="2"/>
              <a:buChar char="»"/>
              <a:defRPr/>
            </a:pPr>
            <a:r>
              <a:rPr lang="en-US" sz="2800" smtClean="0"/>
              <a:t>Help everyone promote a philosophy of Optimism</a:t>
            </a:r>
          </a:p>
          <a:p>
            <a:pPr>
              <a:lnSpc>
                <a:spcPct val="90000"/>
              </a:lnSpc>
              <a:buFont typeface="Monotype Sorts" pitchFamily="2" charset="2"/>
              <a:buChar char="¼"/>
              <a:defRPr/>
            </a:pPr>
            <a:r>
              <a:rPr lang="en-US" sz="2800" smtClean="0"/>
              <a:t>  Help Club President achieve a successful year.</a:t>
            </a:r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1295400" y="3505200"/>
          <a:ext cx="1295400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Clip" r:id="rId7" imgW="1295640" imgH="3934080" progId="">
                  <p:embed/>
                </p:oleObj>
              </mc:Choice>
              <mc:Fallback>
                <p:oleObj name="Clip" r:id="rId7" imgW="1295640" imgH="393408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505200"/>
                        <a:ext cx="1295400" cy="2486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/>
              <a:t>10 Levels of Involvement &amp; Recognition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4343400" cy="45085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2400" dirty="0" smtClean="0"/>
              <a:t>	Level X	Lapel Pin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FFFF66"/>
                </a:solidFill>
              </a:rPr>
              <a:t>Level IX           Ye</a:t>
            </a:r>
            <a:r>
              <a:rPr lang="en-US" sz="2400" dirty="0" smtClean="0">
                <a:solidFill>
                  <a:srgbClr val="FFFF00"/>
                </a:solidFill>
              </a:rPr>
              <a:t>llow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FF6600"/>
                </a:solidFill>
              </a:rPr>
              <a:t>Level VIII       Orange</a:t>
            </a:r>
            <a:endParaRPr lang="en-US" sz="2800" dirty="0" smtClean="0">
              <a:solidFill>
                <a:srgbClr val="FF6600"/>
              </a:solidFill>
            </a:endParaRPr>
          </a:p>
          <a:p>
            <a:pPr>
              <a:buFont typeface="Monotype Sorts" pitchFamily="2" charset="2"/>
              <a:buChar char=" "/>
              <a:defRPr/>
            </a:pPr>
            <a:r>
              <a:rPr lang="en-US" sz="2400" dirty="0" smtClean="0">
                <a:solidFill>
                  <a:srgbClr val="FFCC00"/>
                </a:solidFill>
              </a:rPr>
              <a:t>Level VII 	GOLD</a:t>
            </a:r>
          </a:p>
          <a:p>
            <a:pPr>
              <a:buFont typeface="Monotype Sorts" pitchFamily="2" charset="2"/>
              <a:buChar char=" "/>
              <a:defRPr/>
            </a:pPr>
            <a:r>
              <a:rPr lang="en-US" sz="2400" dirty="0" smtClean="0">
                <a:solidFill>
                  <a:srgbClr val="660066"/>
                </a:solidFill>
              </a:rPr>
              <a:t>Level VI 	PURPLE</a:t>
            </a:r>
            <a:endParaRPr lang="en-US" sz="2400" dirty="0" smtClean="0"/>
          </a:p>
          <a:p>
            <a:pPr>
              <a:buFont typeface="Monotype Sorts" pitchFamily="2" charset="2"/>
              <a:buChar char=" "/>
              <a:defRPr/>
            </a:pPr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Level V 	BLACK</a:t>
            </a:r>
            <a:endParaRPr lang="en-US" sz="2400" dirty="0" smtClean="0"/>
          </a:p>
          <a:p>
            <a:pPr>
              <a:buFont typeface="Monotype Sorts" pitchFamily="2" charset="2"/>
              <a:buChar char=" "/>
              <a:defRPr/>
            </a:pPr>
            <a:r>
              <a:rPr lang="en-US" sz="2400" dirty="0" smtClean="0">
                <a:solidFill>
                  <a:srgbClr val="000066"/>
                </a:solidFill>
              </a:rPr>
              <a:t>Level IV 	BLUE</a:t>
            </a:r>
            <a:endParaRPr lang="en-US" sz="2400" dirty="0" smtClean="0"/>
          </a:p>
          <a:p>
            <a:pPr>
              <a:buFont typeface="Monotype Sorts" pitchFamily="2" charset="2"/>
              <a:buChar char=" "/>
              <a:defRPr/>
            </a:pPr>
            <a:r>
              <a:rPr lang="en-US" sz="2400" dirty="0" smtClean="0">
                <a:solidFill>
                  <a:srgbClr val="800000"/>
                </a:solidFill>
              </a:rPr>
              <a:t>Level III 	BURGUNDY</a:t>
            </a:r>
            <a:endParaRPr lang="en-US" sz="2400" dirty="0" smtClean="0"/>
          </a:p>
          <a:p>
            <a:pPr>
              <a:buFont typeface="Monotype Sorts" pitchFamily="2" charset="2"/>
              <a:buChar char=" "/>
              <a:defRPr/>
            </a:pPr>
            <a:r>
              <a:rPr lang="en-US" sz="2400" dirty="0" smtClean="0">
                <a:solidFill>
                  <a:srgbClr val="008000"/>
                </a:solidFill>
              </a:rPr>
              <a:t>Level II 	GREEN</a:t>
            </a:r>
            <a:endParaRPr lang="en-US" sz="2400" dirty="0" smtClean="0"/>
          </a:p>
          <a:p>
            <a:pPr>
              <a:buFont typeface="Monotype Sorts" pitchFamily="2" charset="2"/>
              <a:buChar char=" "/>
              <a:defRPr/>
            </a:pPr>
            <a:r>
              <a:rPr lang="en-US" sz="2400" dirty="0" smtClean="0">
                <a:solidFill>
                  <a:srgbClr val="996600"/>
                </a:solidFill>
              </a:rPr>
              <a:t>Level I	BRONZE</a:t>
            </a:r>
          </a:p>
        </p:txBody>
      </p:sp>
      <p:graphicFrame>
        <p:nvGraphicFramePr>
          <p:cNvPr id="4098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6172200" y="1981200"/>
          <a:ext cx="253365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Clip" r:id="rId5" imgW="3466800" imgH="5631840" progId="">
                  <p:embed/>
                </p:oleObj>
              </mc:Choice>
              <mc:Fallback>
                <p:oleObj name="Clip" r:id="rId5" imgW="3466800" imgH="563184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981200"/>
                        <a:ext cx="2533650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8" name="sn00257_.mid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05800" y="6400800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8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75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75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75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75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75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75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575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75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575"/>
                            </p:stCondLst>
                            <p:childTnLst>
                              <p:par>
                                <p:cTn id="5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6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8"/>
                </p:tgtEl>
              </p:cMediaNode>
            </p:audio>
          </p:childTnLst>
        </p:cTn>
      </p:par>
    </p:tnLst>
    <p:bldLst>
      <p:bldP spid="8195" grpId="0" build="p" autoUpdateAnimBg="0" rev="1" advAuto="100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ELEMENTS OF PGI</a:t>
            </a:r>
          </a:p>
        </p:txBody>
      </p:sp>
      <p:graphicFrame>
        <p:nvGraphicFramePr>
          <p:cNvPr id="10243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3810000" y="3200400"/>
          <a:ext cx="1916113" cy="191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Clip" r:id="rId4" imgW="3452400" imgH="3458520" progId="">
                  <p:embed/>
                </p:oleObj>
              </mc:Choice>
              <mc:Fallback>
                <p:oleObj name="Clip" r:id="rId4" imgW="3452400" imgH="345852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200400"/>
                        <a:ext cx="1916113" cy="191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477000" y="3886200"/>
            <a:ext cx="2667000" cy="698500"/>
          </a:xfrm>
        </p:spPr>
        <p:txBody>
          <a:bodyPr/>
          <a:lstStyle/>
          <a:p>
            <a:pPr>
              <a:buFont typeface="Monotype Sorts" pitchFamily="2" charset="2"/>
              <a:buChar char=" "/>
              <a:defRPr/>
            </a:pPr>
            <a:r>
              <a:rPr lang="en-US" sz="2800" smtClean="0"/>
              <a:t>ATTENDANCE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600200" y="3733800"/>
            <a:ext cx="17160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ACTIVITIES</a:t>
            </a: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6477000" y="2157413"/>
            <a:ext cx="14144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GROWTH</a:t>
            </a:r>
            <a:endParaRPr lang="en-US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1676400" y="220980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KNOWLEDGE OF OI</a:t>
            </a:r>
            <a:endParaRPr lang="en-US">
              <a:latin typeface="Impact" pitchFamily="34" charset="0"/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5181600" y="5562600"/>
            <a:ext cx="2879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PERSONAL GROWTH</a:t>
            </a:r>
            <a:endParaRPr lang="en-US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295400" y="5486400"/>
            <a:ext cx="2606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COMMUNICATION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p" autoUpdateAnimBg="0"/>
      <p:bldP spid="10246" grpId="0" autoUpdateAnimBg="0"/>
      <p:bldP spid="10247" grpId="0" autoUpdateAnimBg="0"/>
      <p:bldP spid="10248" grpId="0" autoUpdateAnimBg="0"/>
      <p:bldP spid="10249" grpId="0" autoUpdateAnimBg="0"/>
      <p:bldP spid="1025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solidFill>
                  <a:srgbClr val="CC9900"/>
                </a:solidFill>
              </a:rPr>
              <a:t>LEVEL I - BRONZE</a:t>
            </a:r>
            <a:endParaRPr 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3200400" cy="4114800"/>
          </a:xfrm>
        </p:spPr>
        <p:txBody>
          <a:bodyPr/>
          <a:lstStyle/>
          <a:p>
            <a:pPr>
              <a:buClr>
                <a:srgbClr val="CC9900"/>
              </a:buClr>
              <a:buFont typeface="Monotype Sorts" pitchFamily="2" charset="2"/>
              <a:buChar char="l"/>
              <a:defRPr/>
            </a:pPr>
            <a:r>
              <a:rPr lang="en-US" smtClean="0"/>
              <a:t>ATTENDANCE: </a:t>
            </a:r>
          </a:p>
          <a:p>
            <a:pPr>
              <a:buClr>
                <a:srgbClr val="CC9900"/>
              </a:buClr>
              <a:buFont typeface="Monotype Sorts" pitchFamily="2" charset="2"/>
              <a:buChar char="l"/>
              <a:defRPr/>
            </a:pPr>
            <a:r>
              <a:rPr lang="en-US" smtClean="0"/>
              <a:t>ACTIVITY:</a:t>
            </a:r>
          </a:p>
          <a:p>
            <a:pPr>
              <a:buClr>
                <a:srgbClr val="CC9900"/>
              </a:buClr>
              <a:buFont typeface="Monotype Sorts" pitchFamily="2" charset="2"/>
              <a:buChar char="l"/>
              <a:defRPr/>
            </a:pPr>
            <a:r>
              <a:rPr lang="en-US" smtClean="0"/>
              <a:t>KNOWLEDGE OF THE ORGANIZATION</a:t>
            </a:r>
          </a:p>
          <a:p>
            <a:pPr>
              <a:buClr>
                <a:srgbClr val="CC9900"/>
              </a:buClr>
              <a:buFont typeface="Monotype Sorts" pitchFamily="2" charset="2"/>
              <a:buChar char="l"/>
              <a:defRPr/>
            </a:pPr>
            <a:r>
              <a:rPr lang="en-US" smtClean="0"/>
              <a:t>SELF-DEVELOPMENT</a:t>
            </a:r>
          </a:p>
          <a:p>
            <a:pPr>
              <a:buClr>
                <a:srgbClr val="CC9900"/>
              </a:buClr>
              <a:buFont typeface="Monotype Sorts" pitchFamily="2" charset="2"/>
              <a:buChar char="l"/>
              <a:defRPr/>
            </a:pPr>
            <a:endParaRPr lang="en-US" smtClean="0"/>
          </a:p>
          <a:p>
            <a:pPr>
              <a:buClr>
                <a:srgbClr val="CC9900"/>
              </a:buClr>
              <a:buFont typeface="Monotype Sorts" pitchFamily="2" charset="2"/>
              <a:buChar char="l"/>
              <a:defRPr/>
            </a:pPr>
            <a:r>
              <a:rPr lang="en-US" smtClean="0"/>
              <a:t>COMMUNICATION</a:t>
            </a:r>
          </a:p>
          <a:p>
            <a:pPr>
              <a:buFont typeface="Monotype Sorts" pitchFamily="2" charset="2"/>
              <a:buChar char=" "/>
              <a:defRPr/>
            </a:pPr>
            <a:endParaRPr lang="en-US" smtClean="0"/>
          </a:p>
          <a:p>
            <a:pPr>
              <a:buFont typeface="Monotype Sorts" pitchFamily="2" charset="2"/>
              <a:buChar char=" "/>
              <a:defRPr/>
            </a:pPr>
            <a:endParaRPr lang="en-US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CC9900"/>
              </a:buClr>
              <a:defRPr/>
            </a:pPr>
            <a:r>
              <a:rPr lang="en-US" smtClean="0"/>
              <a:t>6 meetings/activities </a:t>
            </a:r>
          </a:p>
          <a:p>
            <a:pPr>
              <a:lnSpc>
                <a:spcPct val="90000"/>
              </a:lnSpc>
              <a:buClr>
                <a:srgbClr val="CC9900"/>
              </a:buClr>
              <a:defRPr/>
            </a:pPr>
            <a:r>
              <a:rPr lang="en-US" smtClean="0"/>
              <a:t>1 Club Service Activity</a:t>
            </a:r>
          </a:p>
          <a:p>
            <a:pPr>
              <a:lnSpc>
                <a:spcPct val="90000"/>
              </a:lnSpc>
              <a:buClr>
                <a:srgbClr val="CC9900"/>
              </a:buClr>
              <a:defRPr/>
            </a:pPr>
            <a:r>
              <a:rPr lang="en-US" smtClean="0"/>
              <a:t>Learn 5 Purposes &amp; founding of OI</a:t>
            </a:r>
          </a:p>
          <a:p>
            <a:pPr>
              <a:lnSpc>
                <a:spcPct val="90000"/>
              </a:lnSpc>
              <a:buClr>
                <a:srgbClr val="CC9900"/>
              </a:buClr>
              <a:defRPr/>
            </a:pPr>
            <a:r>
              <a:rPr lang="en-US" smtClean="0"/>
              <a:t>Short presentation on “How Optimism Can Make World Better”</a:t>
            </a:r>
          </a:p>
          <a:p>
            <a:pPr>
              <a:lnSpc>
                <a:spcPct val="90000"/>
              </a:lnSpc>
              <a:buClr>
                <a:srgbClr val="CC9900"/>
              </a:buClr>
              <a:defRPr/>
            </a:pPr>
            <a:r>
              <a:rPr lang="en-US" smtClean="0"/>
              <a:t>Read resume of new member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solidFill>
                  <a:srgbClr val="008000"/>
                </a:solidFill>
              </a:rPr>
              <a:t>LEVEL II - GREEN</a:t>
            </a:r>
            <a:endParaRPr 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3200400" cy="4114800"/>
          </a:xfrm>
        </p:spPr>
        <p:txBody>
          <a:bodyPr/>
          <a:lstStyle/>
          <a:p>
            <a:pPr>
              <a:buClr>
                <a:srgbClr val="008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ATTENDANCE: </a:t>
            </a:r>
          </a:p>
          <a:p>
            <a:pPr>
              <a:buClr>
                <a:srgbClr val="008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ACTIVITY:</a:t>
            </a:r>
          </a:p>
          <a:p>
            <a:pPr>
              <a:buClr>
                <a:srgbClr val="008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GROWTH:</a:t>
            </a:r>
          </a:p>
          <a:p>
            <a:pPr>
              <a:buClr>
                <a:srgbClr val="008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KNOWLEDGE OF THE ORGANIZATION</a:t>
            </a:r>
          </a:p>
          <a:p>
            <a:pPr>
              <a:buClr>
                <a:srgbClr val="008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SELF-DEVELOPMENT</a:t>
            </a:r>
          </a:p>
          <a:p>
            <a:pPr>
              <a:buClr>
                <a:srgbClr val="008000"/>
              </a:buClr>
              <a:buFont typeface="Monotype Sorts" pitchFamily="2" charset="2"/>
              <a:buChar char="l"/>
              <a:defRPr/>
            </a:pPr>
            <a:endParaRPr lang="en-US" sz="2400" smtClean="0"/>
          </a:p>
          <a:p>
            <a:pPr>
              <a:buClr>
                <a:srgbClr val="008000"/>
              </a:buClr>
              <a:buFont typeface="Monotype Sorts" pitchFamily="2" charset="2"/>
              <a:buChar char=" "/>
              <a:defRPr/>
            </a:pPr>
            <a:endParaRPr lang="en-US" sz="2400" smtClean="0"/>
          </a:p>
          <a:p>
            <a:pPr>
              <a:buClr>
                <a:srgbClr val="008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COMMUNICATION</a:t>
            </a:r>
          </a:p>
          <a:p>
            <a:pPr>
              <a:buFont typeface="Monotype Sorts" pitchFamily="2" charset="2"/>
              <a:buChar char=" "/>
              <a:defRPr/>
            </a:pPr>
            <a:endParaRPr lang="en-US" sz="2400" smtClean="0"/>
          </a:p>
          <a:p>
            <a:pPr>
              <a:buFont typeface="Monotype Sorts" pitchFamily="2" charset="2"/>
              <a:buChar char=" "/>
              <a:defRPr/>
            </a:pPr>
            <a:endParaRPr lang="en-US" sz="2400" smtClean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Clr>
                <a:srgbClr val="008000"/>
              </a:buClr>
              <a:defRPr/>
            </a:pPr>
            <a:r>
              <a:rPr lang="en-US" sz="2400" smtClean="0"/>
              <a:t>3 more meetings </a:t>
            </a:r>
          </a:p>
          <a:p>
            <a:pPr>
              <a:buClr>
                <a:srgbClr val="008000"/>
              </a:buClr>
              <a:defRPr/>
            </a:pPr>
            <a:r>
              <a:rPr lang="en-US" sz="2400" smtClean="0"/>
              <a:t>Serve on a Committee</a:t>
            </a:r>
          </a:p>
          <a:p>
            <a:pPr>
              <a:buClr>
                <a:srgbClr val="008000"/>
              </a:buClr>
              <a:defRPr/>
            </a:pPr>
            <a:r>
              <a:rPr lang="en-US" sz="2400" smtClean="0"/>
              <a:t>1 New Member</a:t>
            </a:r>
          </a:p>
          <a:p>
            <a:pPr>
              <a:buClr>
                <a:srgbClr val="008000"/>
              </a:buClr>
              <a:defRPr/>
            </a:pPr>
            <a:r>
              <a:rPr lang="en-US" sz="2400" smtClean="0"/>
              <a:t>Know OI, district, Zone &amp; Club structures</a:t>
            </a:r>
          </a:p>
          <a:p>
            <a:pPr>
              <a:buClr>
                <a:srgbClr val="008000"/>
              </a:buClr>
              <a:defRPr/>
            </a:pPr>
            <a:r>
              <a:rPr lang="en-US" sz="2400" smtClean="0"/>
              <a:t>Short presentation on “How Optimism has Enriched my Life”</a:t>
            </a:r>
          </a:p>
          <a:p>
            <a:pPr>
              <a:buClr>
                <a:srgbClr val="008000"/>
              </a:buClr>
              <a:defRPr/>
            </a:pPr>
            <a:r>
              <a:rPr lang="en-US" sz="2400" smtClean="0"/>
              <a:t>Promote  attendance for month</a:t>
            </a:r>
          </a:p>
          <a:p>
            <a:pPr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solidFill>
                  <a:srgbClr val="800000"/>
                </a:solidFill>
              </a:rPr>
              <a:t>LEVEL III- BURGUNDY</a:t>
            </a:r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3200400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800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ATTENDANCE: 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Monotype Sorts" pitchFamily="2" charset="2"/>
              <a:buNone/>
              <a:defRPr/>
            </a:pPr>
            <a:endParaRPr lang="en-US" sz="2400" smtClean="0"/>
          </a:p>
          <a:p>
            <a:pPr>
              <a:lnSpc>
                <a:spcPct val="90000"/>
              </a:lnSpc>
              <a:buClr>
                <a:srgbClr val="800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ACTIVITY: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GROWTH: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KNOWLEDGE OF THE ORGANIZATION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SELF-DEVELOPMENT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Monotype Sorts" pitchFamily="2" charset="2"/>
              <a:buChar char="l"/>
              <a:defRPr/>
            </a:pPr>
            <a:endParaRPr lang="en-US" sz="2400" smtClean="0"/>
          </a:p>
          <a:p>
            <a:pPr>
              <a:lnSpc>
                <a:spcPct val="90000"/>
              </a:lnSpc>
              <a:buClr>
                <a:srgbClr val="800000"/>
              </a:buClr>
              <a:buFont typeface="Monotype Sorts" pitchFamily="2" charset="2"/>
              <a:buChar char=" "/>
              <a:defRPr/>
            </a:pPr>
            <a:endParaRPr lang="en-US" sz="2400" smtClean="0"/>
          </a:p>
          <a:p>
            <a:pPr>
              <a:lnSpc>
                <a:spcPct val="90000"/>
              </a:lnSpc>
              <a:buClr>
                <a:srgbClr val="8000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COMMUNICATION</a:t>
            </a:r>
          </a:p>
          <a:p>
            <a:pPr>
              <a:lnSpc>
                <a:spcPct val="90000"/>
              </a:lnSpc>
              <a:buFont typeface="Monotype Sorts" pitchFamily="2" charset="2"/>
              <a:buChar char=" "/>
              <a:defRPr/>
            </a:pPr>
            <a:endParaRPr lang="en-US" sz="2400" smtClean="0"/>
          </a:p>
          <a:p>
            <a:pPr>
              <a:lnSpc>
                <a:spcPct val="90000"/>
              </a:lnSpc>
              <a:buFont typeface="Monotype Sorts" pitchFamily="2" charset="2"/>
              <a:buChar char=" "/>
              <a:defRPr/>
            </a:pPr>
            <a:endParaRPr lang="en-US" sz="2400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905000"/>
            <a:ext cx="3810000" cy="4254500"/>
          </a:xfrm>
        </p:spPr>
        <p:txBody>
          <a:bodyPr/>
          <a:lstStyle/>
          <a:p>
            <a:pPr>
              <a:buClr>
                <a:srgbClr val="800000"/>
              </a:buClr>
              <a:defRPr/>
            </a:pPr>
            <a:r>
              <a:rPr lang="en-US" sz="2400" smtClean="0"/>
              <a:t>3 more meetings/activities </a:t>
            </a:r>
          </a:p>
          <a:p>
            <a:pPr>
              <a:buClr>
                <a:srgbClr val="800000"/>
              </a:buClr>
              <a:defRPr/>
            </a:pPr>
            <a:r>
              <a:rPr lang="en-US" sz="2400" smtClean="0"/>
              <a:t>Chair a Committee</a:t>
            </a:r>
          </a:p>
          <a:p>
            <a:pPr>
              <a:buClr>
                <a:srgbClr val="800000"/>
              </a:buClr>
              <a:defRPr/>
            </a:pPr>
            <a:r>
              <a:rPr lang="en-US" sz="2400" smtClean="0"/>
              <a:t>1 New Member</a:t>
            </a:r>
          </a:p>
          <a:p>
            <a:pPr>
              <a:buClr>
                <a:srgbClr val="800000"/>
              </a:buClr>
              <a:defRPr/>
            </a:pPr>
            <a:r>
              <a:rPr lang="en-US" sz="2400" smtClean="0"/>
              <a:t>Read book “Power of the Creed”</a:t>
            </a:r>
          </a:p>
          <a:p>
            <a:pPr>
              <a:buClr>
                <a:srgbClr val="800000"/>
              </a:buClr>
              <a:defRPr/>
            </a:pPr>
            <a:r>
              <a:rPr lang="en-US" sz="2400" smtClean="0"/>
              <a:t>Complete a Skills Development Module </a:t>
            </a:r>
          </a:p>
          <a:p>
            <a:pPr>
              <a:buClr>
                <a:srgbClr val="800000"/>
              </a:buClr>
              <a:defRPr/>
            </a:pPr>
            <a:r>
              <a:rPr lang="en-US" sz="2400" smtClean="0"/>
              <a:t>Help assemble a CPA summary</a:t>
            </a:r>
          </a:p>
          <a:p>
            <a:pPr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PERSONAL/PROFESSIONAL GROWTH MODULES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133600"/>
            <a:ext cx="2895600" cy="457200"/>
          </a:xfrm>
        </p:spPr>
        <p:txBody>
          <a:bodyPr/>
          <a:lstStyle/>
          <a:p>
            <a:pPr>
              <a:buFont typeface="Monotype Sorts" pitchFamily="2" charset="2"/>
              <a:buChar char=" "/>
              <a:defRPr/>
            </a:pPr>
            <a:r>
              <a:rPr lang="en-US" sz="2400" smtClean="0"/>
              <a:t>Public Speaking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990600" y="2667000"/>
            <a:ext cx="4572000" cy="457200"/>
          </a:xfrm>
        </p:spPr>
        <p:txBody>
          <a:bodyPr/>
          <a:lstStyle/>
          <a:p>
            <a:pPr>
              <a:buFont typeface="Monotype Sorts" pitchFamily="2" charset="2"/>
              <a:buChar char=" "/>
              <a:defRPr/>
            </a:pPr>
            <a:r>
              <a:rPr lang="en-US" sz="2400" smtClean="0"/>
              <a:t>Effective Time Management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981200" y="3200400"/>
            <a:ext cx="3328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Creative Problem Solving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990600" y="3657600"/>
            <a:ext cx="5424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Choosing Optimism As a Philosophy of Life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066800" y="4114800"/>
            <a:ext cx="5373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Orientation to Optimism for New Members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371600" y="45720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Parliamentary Procedure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495800" y="49530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Team Building         Mentoring</a:t>
            </a:r>
          </a:p>
        </p:txBody>
      </p:sp>
      <p:graphicFrame>
        <p:nvGraphicFramePr>
          <p:cNvPr id="18442" name="Object 10"/>
          <p:cNvGraphicFramePr>
            <a:graphicFrameLocks noChangeAspect="1"/>
          </p:cNvGraphicFramePr>
          <p:nvPr/>
        </p:nvGraphicFramePr>
        <p:xfrm>
          <a:off x="7086600" y="2057400"/>
          <a:ext cx="1219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Clip" r:id="rId8" imgW="1569600" imgH="1935720" progId="">
                  <p:embed/>
                </p:oleObj>
              </mc:Choice>
              <mc:Fallback>
                <p:oleObj name="Clip" r:id="rId8" imgW="1569600" imgH="1935720" progId="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2057400"/>
                        <a:ext cx="12192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3" name="Object 11"/>
          <p:cNvGraphicFramePr>
            <a:graphicFrameLocks noChangeAspect="1"/>
          </p:cNvGraphicFramePr>
          <p:nvPr/>
        </p:nvGraphicFramePr>
        <p:xfrm>
          <a:off x="1219200" y="5105400"/>
          <a:ext cx="27432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Clip" r:id="rId10" imgW="3537360" imgH="2144880" progId="">
                  <p:embed/>
                </p:oleObj>
              </mc:Choice>
              <mc:Fallback>
                <p:oleObj name="Clip" r:id="rId10" imgW="3537360" imgH="2144880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105400"/>
                        <a:ext cx="2743200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4" name="Object 12"/>
          <p:cNvGraphicFramePr>
            <a:graphicFrameLocks noChangeAspect="1"/>
          </p:cNvGraphicFramePr>
          <p:nvPr/>
        </p:nvGraphicFramePr>
        <p:xfrm>
          <a:off x="5943600" y="2590800"/>
          <a:ext cx="857250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Clip" r:id="rId12" imgW="857880" imgH="807840" progId="">
                  <p:embed/>
                </p:oleObj>
              </mc:Choice>
              <mc:Fallback>
                <p:oleObj name="Clip" r:id="rId12" imgW="857880" imgH="807840" progId="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2590800"/>
                        <a:ext cx="857250" cy="808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5" name="Object 13"/>
          <p:cNvGraphicFramePr>
            <a:graphicFrameLocks noChangeAspect="1"/>
          </p:cNvGraphicFramePr>
          <p:nvPr/>
        </p:nvGraphicFramePr>
        <p:xfrm>
          <a:off x="7239000" y="3124200"/>
          <a:ext cx="16430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Clip" r:id="rId14" imgW="4046400" imgH="3352320" progId="">
                  <p:embed/>
                </p:oleObj>
              </mc:Choice>
              <mc:Fallback>
                <p:oleObj name="Clip" r:id="rId14" imgW="4046400" imgH="3352320" progId="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3124200"/>
                        <a:ext cx="1643063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4343400" y="5562600"/>
            <a:ext cx="37766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Leadership:  Styles &amp; Profiles</a:t>
            </a:r>
          </a:p>
          <a:p>
            <a:pPr algn="ctr">
              <a:defRPr/>
            </a:pPr>
            <a:endParaRPr lang="en-US"/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4495800" y="2133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Managing 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 advAuto="0"/>
      <p:bldP spid="18436" grpId="0" build="p" autoUpdateAnimBg="0" advAuto="0"/>
      <p:bldP spid="18437" grpId="0" autoUpdateAnimBg="0"/>
      <p:bldP spid="18438" grpId="0" autoUpdateAnimBg="0"/>
      <p:bldP spid="18439" grpId="0" autoUpdateAnimBg="0"/>
      <p:bldP spid="18440" grpId="0" autoUpdateAnimBg="0"/>
      <p:bldP spid="18441" grpId="0" autoUpdateAnimBg="0"/>
      <p:bldP spid="1844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solidFill>
                  <a:srgbClr val="000066"/>
                </a:solidFill>
              </a:rPr>
              <a:t>LEVEL IV- BLUE</a:t>
            </a:r>
            <a:endParaRPr 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3200400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00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ATTENDANCE: 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Monotype Sorts" pitchFamily="2" charset="2"/>
              <a:buChar char=" "/>
              <a:defRPr/>
            </a:pPr>
            <a:endParaRPr lang="en-US" smtClean="0"/>
          </a:p>
          <a:p>
            <a:pPr>
              <a:lnSpc>
                <a:spcPct val="90000"/>
              </a:lnSpc>
              <a:buClr>
                <a:srgbClr val="00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ACTIVITY: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GROWTH: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KNOWLEDGE OF THE ORGANIZATION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SELF-DEVELOPMENT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Monotype Sorts" pitchFamily="2" charset="2"/>
              <a:buChar char="l"/>
              <a:defRPr/>
            </a:pPr>
            <a:endParaRPr lang="en-US" smtClean="0"/>
          </a:p>
          <a:p>
            <a:pPr>
              <a:lnSpc>
                <a:spcPct val="90000"/>
              </a:lnSpc>
              <a:buClr>
                <a:srgbClr val="00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COMMUNICATION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Monotype Sorts" pitchFamily="2" charset="2"/>
              <a:buChar char=" "/>
              <a:defRPr/>
            </a:pPr>
            <a:endParaRPr lang="en-US" smtClean="0"/>
          </a:p>
          <a:p>
            <a:pPr>
              <a:lnSpc>
                <a:spcPct val="90000"/>
              </a:lnSpc>
              <a:buFont typeface="Monotype Sorts" pitchFamily="2" charset="2"/>
              <a:buChar char=" "/>
              <a:defRPr/>
            </a:pPr>
            <a:endParaRPr lang="en-US" sz="2400" smtClean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905000"/>
            <a:ext cx="3810000" cy="46482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000066"/>
              </a:buClr>
              <a:defRPr/>
            </a:pPr>
            <a:r>
              <a:rPr lang="en-US" smtClean="0"/>
              <a:t>2 more meetings &amp; 1 inter-club visit</a:t>
            </a:r>
          </a:p>
          <a:p>
            <a:pPr>
              <a:lnSpc>
                <a:spcPct val="90000"/>
              </a:lnSpc>
              <a:buClr>
                <a:srgbClr val="000066"/>
              </a:buClr>
              <a:defRPr/>
            </a:pPr>
            <a:r>
              <a:rPr lang="en-US" smtClean="0"/>
              <a:t>Another club activity</a:t>
            </a:r>
          </a:p>
          <a:p>
            <a:pPr>
              <a:lnSpc>
                <a:spcPct val="90000"/>
              </a:lnSpc>
              <a:buClr>
                <a:srgbClr val="000066"/>
              </a:buClr>
              <a:defRPr/>
            </a:pPr>
            <a:r>
              <a:rPr lang="en-US" smtClean="0"/>
              <a:t>1 New Member</a:t>
            </a:r>
          </a:p>
          <a:p>
            <a:pPr>
              <a:lnSpc>
                <a:spcPct val="90000"/>
              </a:lnSpc>
              <a:buClr>
                <a:srgbClr val="000066"/>
              </a:buClr>
              <a:defRPr/>
            </a:pPr>
            <a:r>
              <a:rPr lang="en-US" smtClean="0"/>
              <a:t>Know President of OI, VP, Gov. and Lt. Gov.</a:t>
            </a:r>
          </a:p>
          <a:p>
            <a:pPr>
              <a:lnSpc>
                <a:spcPct val="90000"/>
              </a:lnSpc>
              <a:buClr>
                <a:srgbClr val="000066"/>
              </a:buClr>
              <a:defRPr/>
            </a:pPr>
            <a:r>
              <a:rPr lang="en-US" smtClean="0"/>
              <a:t>Present “Best Times I’ve shared w/ youth”</a:t>
            </a:r>
          </a:p>
          <a:p>
            <a:pPr>
              <a:lnSpc>
                <a:spcPct val="90000"/>
              </a:lnSpc>
              <a:buClr>
                <a:srgbClr val="000066"/>
              </a:buClr>
              <a:defRPr/>
            </a:pPr>
            <a:r>
              <a:rPr lang="en-US" smtClean="0"/>
              <a:t>Visit or call missing member - Pres. Appt</a:t>
            </a:r>
            <a:r>
              <a:rPr lang="en-US" sz="2400" smtClean="0"/>
              <a:t>.</a:t>
            </a:r>
          </a:p>
          <a:p>
            <a:pPr>
              <a:lnSpc>
                <a:spcPct val="90000"/>
              </a:lnSpc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LEVEL V- BLACK</a:t>
            </a:r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3200400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Char char="l"/>
              <a:defRPr/>
            </a:pPr>
            <a:r>
              <a:rPr lang="en-US" smtClean="0"/>
              <a:t>ATTENDANCE: </a:t>
            </a:r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Char char=" "/>
              <a:defRPr/>
            </a:pPr>
            <a:endParaRPr lang="en-US" smtClean="0"/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Char char="l"/>
              <a:defRPr/>
            </a:pPr>
            <a:r>
              <a:rPr lang="en-US" smtClean="0"/>
              <a:t>ACTIVITY:</a:t>
            </a:r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Char char="l"/>
              <a:defRPr/>
            </a:pPr>
            <a:r>
              <a:rPr lang="en-US" smtClean="0"/>
              <a:t>GROWTH:</a:t>
            </a:r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Char char="l"/>
              <a:defRPr/>
            </a:pPr>
            <a:r>
              <a:rPr lang="en-US" smtClean="0"/>
              <a:t>KNOWLEDGE OF THE ORGANIZATION</a:t>
            </a:r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Char char="l"/>
              <a:defRPr/>
            </a:pPr>
            <a:r>
              <a:rPr lang="en-US" smtClean="0"/>
              <a:t>SELF-DEVELOPMENT</a:t>
            </a:r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Char char="l"/>
              <a:defRPr/>
            </a:pPr>
            <a:endParaRPr lang="en-US" smtClean="0"/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Char char="l"/>
              <a:defRPr/>
            </a:pPr>
            <a:r>
              <a:rPr lang="en-US" smtClean="0"/>
              <a:t>COMMUNICATION</a:t>
            </a:r>
          </a:p>
          <a:p>
            <a:pPr>
              <a:lnSpc>
                <a:spcPct val="90000"/>
              </a:lnSpc>
              <a:buFont typeface="Monotype Sorts" pitchFamily="2" charset="2"/>
              <a:buChar char=" "/>
              <a:defRPr/>
            </a:pPr>
            <a:endParaRPr lang="en-US" smtClean="0"/>
          </a:p>
          <a:p>
            <a:pPr>
              <a:lnSpc>
                <a:spcPct val="90000"/>
              </a:lnSpc>
              <a:buFont typeface="Monotype Sorts" pitchFamily="2" charset="2"/>
              <a:buChar char=" "/>
              <a:defRPr/>
            </a:pPr>
            <a:endParaRPr lang="en-US" sz="2400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981200"/>
            <a:ext cx="3810000" cy="41783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000000"/>
              </a:buClr>
              <a:defRPr/>
            </a:pPr>
            <a:r>
              <a:rPr lang="en-US" sz="2400" smtClean="0"/>
              <a:t>2 more meetings &amp; Zone or District meeting</a:t>
            </a:r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None/>
              <a:defRPr/>
            </a:pPr>
            <a:endParaRPr lang="en-US" sz="800" smtClean="0"/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None/>
              <a:defRPr/>
            </a:pPr>
            <a:endParaRPr lang="en-US" sz="800" smtClean="0"/>
          </a:p>
          <a:p>
            <a:pPr>
              <a:lnSpc>
                <a:spcPct val="90000"/>
              </a:lnSpc>
              <a:buClr>
                <a:srgbClr val="000000"/>
              </a:buClr>
              <a:defRPr/>
            </a:pPr>
            <a:r>
              <a:rPr lang="en-US" sz="2400" smtClean="0"/>
              <a:t>Another Club activity</a:t>
            </a:r>
          </a:p>
          <a:p>
            <a:pPr>
              <a:lnSpc>
                <a:spcPct val="90000"/>
              </a:lnSpc>
              <a:buClr>
                <a:srgbClr val="000000"/>
              </a:buClr>
              <a:defRPr/>
            </a:pPr>
            <a:r>
              <a:rPr lang="en-US" sz="2400" smtClean="0"/>
              <a:t>1 New Member</a:t>
            </a:r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None/>
              <a:defRPr/>
            </a:pPr>
            <a:endParaRPr lang="en-US" sz="800" smtClean="0"/>
          </a:p>
          <a:p>
            <a:pPr>
              <a:lnSpc>
                <a:spcPct val="90000"/>
              </a:lnSpc>
              <a:buClr>
                <a:srgbClr val="000000"/>
              </a:buClr>
              <a:defRPr/>
            </a:pPr>
            <a:r>
              <a:rPr lang="en-US" sz="2400" smtClean="0"/>
              <a:t>Creed from memory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defRPr/>
            </a:pPr>
            <a:endParaRPr lang="en-US" sz="800" smtClean="0"/>
          </a:p>
          <a:p>
            <a:pPr>
              <a:lnSpc>
                <a:spcPct val="90000"/>
              </a:lnSpc>
              <a:buClr>
                <a:srgbClr val="000000"/>
              </a:buClr>
              <a:defRPr/>
            </a:pPr>
            <a:endParaRPr lang="en-US" sz="2400" smtClean="0"/>
          </a:p>
          <a:p>
            <a:pPr>
              <a:lnSpc>
                <a:spcPct val="90000"/>
              </a:lnSpc>
              <a:buClr>
                <a:srgbClr val="000000"/>
              </a:buClr>
              <a:defRPr/>
            </a:pPr>
            <a:r>
              <a:rPr lang="en-US" sz="2400" smtClean="0"/>
              <a:t>2nd Skills Development Module</a:t>
            </a:r>
          </a:p>
          <a:p>
            <a:pPr>
              <a:lnSpc>
                <a:spcPct val="90000"/>
              </a:lnSpc>
              <a:buClr>
                <a:srgbClr val="000000"/>
              </a:buClr>
              <a:buFont typeface="Monotype Sorts" pitchFamily="2" charset="2"/>
              <a:buNone/>
              <a:defRPr/>
            </a:pPr>
            <a:endParaRPr lang="en-US" sz="2400" smtClean="0"/>
          </a:p>
          <a:p>
            <a:pPr>
              <a:lnSpc>
                <a:spcPct val="90000"/>
              </a:lnSpc>
              <a:buClr>
                <a:srgbClr val="000000"/>
              </a:buClr>
              <a:defRPr/>
            </a:pPr>
            <a:r>
              <a:rPr lang="en-US" sz="2400" smtClean="0"/>
              <a:t>Article on Club activities</a:t>
            </a:r>
          </a:p>
          <a:p>
            <a:pPr>
              <a:lnSpc>
                <a:spcPct val="90000"/>
              </a:lnSpc>
              <a:defRPr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219200" y="4191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kumimoji="1"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PERSONAL/PROFESSIONAL GROWTH MODULES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219200" y="2133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 "/>
              <a:defRPr/>
            </a:pPr>
            <a:r>
              <a:rPr kumimoji="1"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Public Speaking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990600" y="26670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 "/>
              <a:defRPr/>
            </a:pPr>
            <a:r>
              <a:rPr kumimoji="1"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Effective Time Management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981200" y="3200400"/>
            <a:ext cx="3328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Creative Problem Solving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990600" y="3657600"/>
            <a:ext cx="5424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Choosing Optimism As a Philosophy of Life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1066800" y="4114800"/>
            <a:ext cx="5373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Orientation to Optimism for New Members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1371600" y="45720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Parliamentary Procedure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4495800" y="49530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Team Building         Mentoring</a:t>
            </a:r>
          </a:p>
        </p:txBody>
      </p:sp>
      <p:graphicFrame>
        <p:nvGraphicFramePr>
          <p:cNvPr id="37898" name="Object 10"/>
          <p:cNvGraphicFramePr>
            <a:graphicFrameLocks noChangeAspect="1"/>
          </p:cNvGraphicFramePr>
          <p:nvPr/>
        </p:nvGraphicFramePr>
        <p:xfrm>
          <a:off x="7086600" y="2057400"/>
          <a:ext cx="1219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Clip" r:id="rId8" imgW="1569600" imgH="1935720" progId="">
                  <p:embed/>
                </p:oleObj>
              </mc:Choice>
              <mc:Fallback>
                <p:oleObj name="Clip" r:id="rId8" imgW="1569600" imgH="1935720" progId="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2057400"/>
                        <a:ext cx="12192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9" name="Object 11"/>
          <p:cNvGraphicFramePr>
            <a:graphicFrameLocks noChangeAspect="1"/>
          </p:cNvGraphicFramePr>
          <p:nvPr/>
        </p:nvGraphicFramePr>
        <p:xfrm>
          <a:off x="1219200" y="5105400"/>
          <a:ext cx="27432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Clip" r:id="rId10" imgW="3537360" imgH="2144880" progId="">
                  <p:embed/>
                </p:oleObj>
              </mc:Choice>
              <mc:Fallback>
                <p:oleObj name="Clip" r:id="rId10" imgW="3537360" imgH="2144880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105400"/>
                        <a:ext cx="2743200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0" name="Object 12"/>
          <p:cNvGraphicFramePr>
            <a:graphicFrameLocks noChangeAspect="1"/>
          </p:cNvGraphicFramePr>
          <p:nvPr/>
        </p:nvGraphicFramePr>
        <p:xfrm>
          <a:off x="5943600" y="2590800"/>
          <a:ext cx="857250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Clip" r:id="rId12" imgW="857880" imgH="807840" progId="">
                  <p:embed/>
                </p:oleObj>
              </mc:Choice>
              <mc:Fallback>
                <p:oleObj name="Clip" r:id="rId12" imgW="857880" imgH="807840" progId="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2590800"/>
                        <a:ext cx="857250" cy="808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1" name="Object 13"/>
          <p:cNvGraphicFramePr>
            <a:graphicFrameLocks noChangeAspect="1"/>
          </p:cNvGraphicFramePr>
          <p:nvPr/>
        </p:nvGraphicFramePr>
        <p:xfrm>
          <a:off x="7239000" y="3124200"/>
          <a:ext cx="16430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Clip" r:id="rId14" imgW="4046400" imgH="3352320" progId="">
                  <p:embed/>
                </p:oleObj>
              </mc:Choice>
              <mc:Fallback>
                <p:oleObj name="Clip" r:id="rId14" imgW="4046400" imgH="3352320" progId="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3124200"/>
                        <a:ext cx="1643063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4343400" y="5562600"/>
            <a:ext cx="37766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Leadership:  Styles &amp; Profiles</a:t>
            </a:r>
          </a:p>
          <a:p>
            <a:pPr algn="ctr">
              <a:defRPr/>
            </a:pPr>
            <a:endParaRPr lang="en-US"/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4495800" y="2133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Managing 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 advAuto="0"/>
      <p:bldP spid="37892" grpId="0" build="p" autoUpdateAnimBg="0" advAuto="0"/>
      <p:bldP spid="37893" grpId="0" autoUpdateAnimBg="0"/>
      <p:bldP spid="37894" grpId="0" autoUpdateAnimBg="0"/>
      <p:bldP spid="37895" grpId="0" autoUpdateAnimBg="0"/>
      <p:bldP spid="37896" grpId="0" autoUpdateAnimBg="0"/>
      <p:bldP spid="37897" grpId="0" autoUpdateAnimBg="0"/>
      <p:bldP spid="3790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>
                <a:solidFill>
                  <a:srgbClr val="660066"/>
                </a:solidFill>
              </a:rPr>
              <a:t>LEVEL VI- PURPLE</a:t>
            </a:r>
            <a:endParaRPr 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3200400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66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ATTENDANCE: 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Monotype Sorts" pitchFamily="2" charset="2"/>
              <a:buChar char=" "/>
              <a:defRPr/>
            </a:pPr>
            <a:endParaRPr lang="en-US" smtClean="0"/>
          </a:p>
          <a:p>
            <a:pPr>
              <a:lnSpc>
                <a:spcPct val="90000"/>
              </a:lnSpc>
              <a:buClr>
                <a:srgbClr val="66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ACTIVITY: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GROWTH: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KNOWLEDGE OF THE ORGANIZATION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SELF-DEVELOPMENT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Monotype Sorts" pitchFamily="2" charset="2"/>
              <a:buChar char="l"/>
              <a:defRPr/>
            </a:pPr>
            <a:endParaRPr lang="en-US" smtClean="0"/>
          </a:p>
          <a:p>
            <a:pPr>
              <a:lnSpc>
                <a:spcPct val="90000"/>
              </a:lnSpc>
              <a:buClr>
                <a:srgbClr val="660066"/>
              </a:buClr>
              <a:buFont typeface="Monotype Sorts" pitchFamily="2" charset="2"/>
              <a:buChar char="l"/>
              <a:defRPr/>
            </a:pPr>
            <a:r>
              <a:rPr lang="en-US" smtClean="0"/>
              <a:t>COMMUNICATION</a:t>
            </a:r>
          </a:p>
          <a:p>
            <a:pPr>
              <a:lnSpc>
                <a:spcPct val="90000"/>
              </a:lnSpc>
              <a:buFont typeface="Monotype Sorts" pitchFamily="2" charset="2"/>
              <a:buChar char=" "/>
              <a:defRPr/>
            </a:pPr>
            <a:endParaRPr lang="en-US" smtClean="0"/>
          </a:p>
          <a:p>
            <a:pPr>
              <a:lnSpc>
                <a:spcPct val="90000"/>
              </a:lnSpc>
              <a:buFont typeface="Monotype Sorts" pitchFamily="2" charset="2"/>
              <a:buChar char=" "/>
              <a:defRPr/>
            </a:pPr>
            <a:endParaRPr lang="en-US" sz="2400" smtClean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Clr>
                <a:srgbClr val="660066"/>
              </a:buClr>
              <a:defRPr/>
            </a:pPr>
            <a:r>
              <a:rPr lang="en-US" sz="2400" smtClean="0"/>
              <a:t>2 more meetings &amp;/or activities</a:t>
            </a:r>
          </a:p>
          <a:p>
            <a:pPr>
              <a:buClr>
                <a:srgbClr val="660066"/>
              </a:buClr>
              <a:defRPr/>
            </a:pPr>
            <a:r>
              <a:rPr lang="en-US" sz="2400" smtClean="0"/>
              <a:t>Another Club activity</a:t>
            </a:r>
          </a:p>
          <a:p>
            <a:pPr>
              <a:buClr>
                <a:srgbClr val="660066"/>
              </a:buClr>
              <a:defRPr/>
            </a:pPr>
            <a:r>
              <a:rPr lang="en-US" sz="2400" smtClean="0"/>
              <a:t>1 New Member</a:t>
            </a:r>
          </a:p>
          <a:p>
            <a:pPr>
              <a:buClr>
                <a:srgbClr val="660066"/>
              </a:buClr>
              <a:defRPr/>
            </a:pPr>
            <a:r>
              <a:rPr lang="en-US" sz="2400" smtClean="0"/>
              <a:t>5 min. presentation on an Optimist program</a:t>
            </a:r>
          </a:p>
          <a:p>
            <a:pPr>
              <a:buClr>
                <a:srgbClr val="660066"/>
              </a:buClr>
              <a:defRPr/>
            </a:pPr>
            <a:r>
              <a:rPr lang="en-US" sz="2400" smtClean="0"/>
              <a:t>Educate new member - purposes &amp; benefits</a:t>
            </a:r>
          </a:p>
          <a:p>
            <a:pPr>
              <a:buClr>
                <a:srgbClr val="660066"/>
              </a:buClr>
              <a:defRPr/>
            </a:pPr>
            <a:r>
              <a:rPr lang="en-US" sz="2400" smtClean="0"/>
              <a:t>Promote Club activity w/in community</a:t>
            </a:r>
          </a:p>
          <a:p>
            <a:pPr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>
                <a:solidFill>
                  <a:srgbClr val="FFCC00"/>
                </a:solidFill>
              </a:rPr>
              <a:t>LEVEL VII- GOLD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3200400" cy="4114800"/>
          </a:xfrm>
        </p:spPr>
        <p:txBody>
          <a:bodyPr/>
          <a:lstStyle/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ATTENDANCE: 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 "/>
              <a:defRPr/>
            </a:pPr>
            <a:endParaRPr lang="en-US" smtClean="0"/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ACTIVITY: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GROWTH: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KNOWLEDGE OF THE ORGANIZATION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SELF-DEVELOPMENT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COMMUNICATION</a:t>
            </a:r>
          </a:p>
          <a:p>
            <a:pPr>
              <a:buFont typeface="Monotype Sorts" pitchFamily="2" charset="2"/>
              <a:buChar char=" "/>
              <a:defRPr/>
            </a:pPr>
            <a:endParaRPr lang="en-US" smtClean="0"/>
          </a:p>
          <a:p>
            <a:pPr>
              <a:buFont typeface="Monotype Sorts" pitchFamily="2" charset="2"/>
              <a:buChar char=" "/>
              <a:defRPr/>
            </a:pPr>
            <a:endParaRPr lang="en-US" smtClean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mtClean="0"/>
              <a:t>2 meetings &amp; District Convention</a:t>
            </a:r>
          </a:p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mtClean="0"/>
              <a:t>Organize New Activity</a:t>
            </a:r>
          </a:p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mtClean="0"/>
              <a:t>Help build new Club</a:t>
            </a:r>
          </a:p>
          <a:p>
            <a:pPr>
              <a:lnSpc>
                <a:spcPct val="90000"/>
              </a:lnSpc>
              <a:buClr>
                <a:srgbClr val="FFFF00"/>
              </a:buClr>
              <a:buFont typeface="Monotype Sorts" pitchFamily="2" charset="2"/>
              <a:buNone/>
              <a:defRPr/>
            </a:pPr>
            <a:endParaRPr lang="en-US" sz="1400" smtClean="0"/>
          </a:p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mtClean="0"/>
              <a:t>10 min. presentation on OI to Club members</a:t>
            </a:r>
          </a:p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mtClean="0"/>
              <a:t>Serve as Club officer</a:t>
            </a:r>
          </a:p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mtClean="0"/>
              <a:t>Send article to “The Optimist”</a:t>
            </a:r>
          </a:p>
          <a:p>
            <a:pPr>
              <a:lnSpc>
                <a:spcPct val="90000"/>
              </a:lnSpc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>
                <a:solidFill>
                  <a:srgbClr val="FF6600"/>
                </a:solidFill>
              </a:rPr>
              <a:t>LEVEL VIII- ORANGE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3200400" cy="4114800"/>
          </a:xfrm>
        </p:spPr>
        <p:txBody>
          <a:bodyPr/>
          <a:lstStyle/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ATTENDANCE: 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 "/>
              <a:defRPr/>
            </a:pPr>
            <a:endParaRPr lang="en-US" sz="2400" smtClean="0"/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ACTIVITY:</a:t>
            </a:r>
          </a:p>
          <a:p>
            <a:pPr>
              <a:buClr>
                <a:srgbClr val="FFFF00"/>
              </a:buClr>
              <a:buFont typeface="Monotype Sorts" pitchFamily="2" charset="2"/>
              <a:buNone/>
              <a:defRPr/>
            </a:pPr>
            <a:endParaRPr lang="en-US" sz="1000" smtClean="0"/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GROWTH:</a:t>
            </a:r>
          </a:p>
          <a:p>
            <a:pPr>
              <a:buClr>
                <a:srgbClr val="FFFF00"/>
              </a:buClr>
              <a:buFont typeface="Monotype Sorts" pitchFamily="2" charset="2"/>
              <a:buNone/>
              <a:defRPr/>
            </a:pPr>
            <a:endParaRPr lang="en-US" sz="1600" smtClean="0"/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KNOWLEDGE OF THE ORGANIZATION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SELF-DEVELOPMENT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COMMUNICATION</a:t>
            </a:r>
          </a:p>
          <a:p>
            <a:pPr>
              <a:buFont typeface="Monotype Sorts" pitchFamily="2" charset="2"/>
              <a:buChar char=" "/>
              <a:defRPr/>
            </a:pPr>
            <a:endParaRPr lang="en-US" sz="2400" smtClean="0"/>
          </a:p>
          <a:p>
            <a:pPr>
              <a:buFont typeface="Monotype Sorts" pitchFamily="2" charset="2"/>
              <a:buChar char=" "/>
              <a:defRPr/>
            </a:pPr>
            <a:endParaRPr lang="en-US" sz="2400" smtClean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z="2400" smtClean="0"/>
              <a:t>2 Consecutive District meetings</a:t>
            </a:r>
          </a:p>
          <a:p>
            <a:pPr>
              <a:lnSpc>
                <a:spcPct val="90000"/>
              </a:lnSpc>
              <a:buClr>
                <a:srgbClr val="FFFF00"/>
              </a:buClr>
              <a:buFont typeface="Monotype Sorts" pitchFamily="2" charset="2"/>
              <a:buNone/>
              <a:defRPr/>
            </a:pPr>
            <a:endParaRPr lang="en-US" sz="1000" smtClean="0"/>
          </a:p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z="2400" smtClean="0"/>
              <a:t>Serve on a District Committee</a:t>
            </a:r>
          </a:p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z="2400" smtClean="0"/>
              <a:t>New Club Follow Up program</a:t>
            </a:r>
          </a:p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z="2400" smtClean="0"/>
              <a:t>Attend New Club Building Seminar</a:t>
            </a:r>
          </a:p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z="2400" smtClean="0"/>
              <a:t>Third Skills Dev. Module</a:t>
            </a:r>
          </a:p>
          <a:p>
            <a:pPr>
              <a:lnSpc>
                <a:spcPct val="90000"/>
              </a:lnSpc>
              <a:buClr>
                <a:srgbClr val="FFFF00"/>
              </a:buClr>
              <a:defRPr/>
            </a:pPr>
            <a:r>
              <a:rPr lang="en-US" sz="2400" smtClean="0"/>
              <a:t>Assist member in Level I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>
                <a:solidFill>
                  <a:srgbClr val="FFFF00"/>
                </a:solidFill>
              </a:rPr>
              <a:t>LEVEL IX- YELLOW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3200400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ATTENDANCE:</a:t>
            </a:r>
          </a:p>
          <a:p>
            <a:pPr>
              <a:lnSpc>
                <a:spcPct val="90000"/>
              </a:lnSpc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ACTIVITY:</a:t>
            </a:r>
          </a:p>
          <a:p>
            <a:pPr>
              <a:lnSpc>
                <a:spcPct val="90000"/>
              </a:lnSpc>
              <a:buClr>
                <a:srgbClr val="FFFF00"/>
              </a:buClr>
              <a:buFont typeface="Monotype Sorts" pitchFamily="2" charset="2"/>
              <a:buNone/>
              <a:defRPr/>
            </a:pPr>
            <a:endParaRPr lang="en-US" smtClean="0"/>
          </a:p>
          <a:p>
            <a:pPr>
              <a:lnSpc>
                <a:spcPct val="90000"/>
              </a:lnSpc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GROWTH:</a:t>
            </a:r>
          </a:p>
          <a:p>
            <a:pPr>
              <a:lnSpc>
                <a:spcPct val="90000"/>
              </a:lnSpc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KNOWLEDGE OF THE ORGANIZATION</a:t>
            </a:r>
          </a:p>
          <a:p>
            <a:pPr>
              <a:lnSpc>
                <a:spcPct val="90000"/>
              </a:lnSpc>
              <a:buClr>
                <a:srgbClr val="FFFF00"/>
              </a:buClr>
              <a:buFont typeface="Monotype Sorts" pitchFamily="2" charset="2"/>
              <a:buNone/>
              <a:defRPr/>
            </a:pPr>
            <a:endParaRPr lang="en-US" smtClean="0"/>
          </a:p>
          <a:p>
            <a:pPr>
              <a:lnSpc>
                <a:spcPct val="90000"/>
              </a:lnSpc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SELF-DEVELOPMENT</a:t>
            </a:r>
          </a:p>
          <a:p>
            <a:pPr>
              <a:lnSpc>
                <a:spcPct val="90000"/>
              </a:lnSpc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mtClean="0"/>
              <a:t>COMMUNICATION</a:t>
            </a:r>
          </a:p>
          <a:p>
            <a:pPr>
              <a:lnSpc>
                <a:spcPct val="90000"/>
              </a:lnSpc>
              <a:buFont typeface="Monotype Sorts" pitchFamily="2" charset="2"/>
              <a:buChar char=" "/>
              <a:defRPr/>
            </a:pPr>
            <a:endParaRPr lang="en-US" smtClean="0"/>
          </a:p>
          <a:p>
            <a:pPr>
              <a:lnSpc>
                <a:spcPct val="90000"/>
              </a:lnSpc>
              <a:buFont typeface="Monotype Sorts" pitchFamily="2" charset="2"/>
              <a:buChar char=" "/>
              <a:defRPr/>
            </a:pPr>
            <a:endParaRPr lang="en-US" sz="2400" smtClean="0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044700"/>
            <a:ext cx="4343400" cy="4813300"/>
          </a:xfrm>
        </p:spPr>
        <p:txBody>
          <a:bodyPr/>
          <a:lstStyle/>
          <a:p>
            <a:pPr>
              <a:buClr>
                <a:srgbClr val="FFFF00"/>
              </a:buClr>
              <a:defRPr/>
            </a:pPr>
            <a:r>
              <a:rPr lang="en-US" smtClean="0"/>
              <a:t>4 More District meetings</a:t>
            </a:r>
          </a:p>
          <a:p>
            <a:pPr>
              <a:buClr>
                <a:srgbClr val="FFFF00"/>
              </a:buClr>
              <a:defRPr/>
            </a:pPr>
            <a:r>
              <a:rPr lang="en-US" smtClean="0"/>
              <a:t>Serve on 2nd District Committee</a:t>
            </a:r>
          </a:p>
          <a:p>
            <a:pPr>
              <a:buClr>
                <a:srgbClr val="FFFF00"/>
              </a:buClr>
              <a:defRPr/>
            </a:pPr>
            <a:r>
              <a:rPr lang="en-US" smtClean="0"/>
              <a:t>2 New Members</a:t>
            </a:r>
          </a:p>
          <a:p>
            <a:pPr>
              <a:buClr>
                <a:srgbClr val="FFFF00"/>
              </a:buClr>
              <a:defRPr/>
            </a:pPr>
            <a:r>
              <a:rPr lang="en-US" smtClean="0"/>
              <a:t>Make Club or Zone presentation for District Committee</a:t>
            </a:r>
          </a:p>
          <a:p>
            <a:pPr>
              <a:buClr>
                <a:srgbClr val="FFFF00"/>
              </a:buClr>
              <a:defRPr/>
            </a:pPr>
            <a:r>
              <a:rPr lang="en-US" smtClean="0"/>
              <a:t>Fourth Skills Dev. Module</a:t>
            </a:r>
          </a:p>
          <a:p>
            <a:pPr>
              <a:buClr>
                <a:srgbClr val="FFFF00"/>
              </a:buClr>
              <a:defRPr/>
            </a:pPr>
            <a:r>
              <a:rPr lang="en-US" smtClean="0"/>
              <a:t>Assist member in Level IV</a:t>
            </a:r>
          </a:p>
          <a:p>
            <a:pPr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772400" cy="1371600"/>
          </a:xfrm>
        </p:spPr>
        <p:txBody>
          <a:bodyPr/>
          <a:lstStyle/>
          <a:p>
            <a:pPr algn="ctr">
              <a:defRPr/>
            </a:pPr>
            <a:r>
              <a:rPr lang="en-US" dirty="0" smtClean="0">
                <a:solidFill>
                  <a:srgbClr val="D60093"/>
                </a:solidFill>
              </a:rPr>
              <a:t>LEVEL X- LAPEL PIN</a:t>
            </a:r>
            <a:r>
              <a:rPr lang="en-US" sz="2400" dirty="0" smtClean="0">
                <a:solidFill>
                  <a:srgbClr val="D60093"/>
                </a:solidFill>
              </a:rPr>
              <a:t/>
            </a:r>
            <a:br>
              <a:rPr lang="en-US" sz="2400" dirty="0" smtClean="0">
                <a:solidFill>
                  <a:srgbClr val="D60093"/>
                </a:solidFill>
              </a:rPr>
            </a:br>
            <a:r>
              <a:rPr lang="en-US" sz="2000" dirty="0" smtClean="0">
                <a:solidFill>
                  <a:srgbClr val="D60093"/>
                </a:solidFill>
              </a:rPr>
              <a:t>Presented at a District Meeting</a:t>
            </a:r>
            <a:r>
              <a:rPr lang="en-US" sz="800" dirty="0" smtClean="0">
                <a:solidFill>
                  <a:srgbClr val="D60093"/>
                </a:solidFill>
              </a:rPr>
              <a:t/>
            </a:r>
            <a:br>
              <a:rPr lang="en-US" sz="800" dirty="0" smtClean="0">
                <a:solidFill>
                  <a:srgbClr val="D60093"/>
                </a:solidFill>
              </a:rPr>
            </a:br>
            <a:r>
              <a:rPr lang="en-US" sz="2400" dirty="0" smtClean="0">
                <a:solidFill>
                  <a:srgbClr val="D60093"/>
                </a:solidFill>
              </a:rPr>
              <a:t>R</a:t>
            </a:r>
            <a:r>
              <a:rPr lang="en-US" sz="2000" dirty="0" smtClean="0">
                <a:solidFill>
                  <a:srgbClr val="D60093"/>
                </a:solidFill>
              </a:rPr>
              <a:t>ecognized by International President at the International Convention</a:t>
            </a:r>
            <a:r>
              <a:rPr lang="en-US" dirty="0" smtClean="0">
                <a:solidFill>
                  <a:srgbClr val="D60093"/>
                </a:solidFill>
              </a:rPr>
              <a:t>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3200400" cy="4114800"/>
          </a:xfrm>
        </p:spPr>
        <p:txBody>
          <a:bodyPr/>
          <a:lstStyle/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ATTENDANCE: 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 "/>
              <a:defRPr/>
            </a:pPr>
            <a:endParaRPr lang="en-US" sz="2400" smtClean="0"/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ACTIVITY:</a:t>
            </a:r>
          </a:p>
          <a:p>
            <a:pPr>
              <a:buClr>
                <a:srgbClr val="FFFF00"/>
              </a:buClr>
              <a:buFont typeface="Monotype Sorts" pitchFamily="2" charset="2"/>
              <a:buNone/>
              <a:defRPr/>
            </a:pPr>
            <a:endParaRPr lang="en-US" sz="2400" smtClean="0"/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GROWTH: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KNOWLEDGE OF THE ORGANIZATION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SELF-DEVELOPMENT</a:t>
            </a:r>
          </a:p>
          <a:p>
            <a:pPr>
              <a:buClr>
                <a:srgbClr val="FFFF00"/>
              </a:buClr>
              <a:buFont typeface="Monotype Sorts" pitchFamily="2" charset="2"/>
              <a:buChar char="l"/>
              <a:defRPr/>
            </a:pPr>
            <a:r>
              <a:rPr lang="en-US" sz="2400" smtClean="0"/>
              <a:t>COMMUNICATION</a:t>
            </a:r>
          </a:p>
          <a:p>
            <a:pPr>
              <a:buFont typeface="Monotype Sorts" pitchFamily="2" charset="2"/>
              <a:buChar char=" "/>
              <a:defRPr/>
            </a:pPr>
            <a:endParaRPr lang="en-US" sz="2400" smtClean="0"/>
          </a:p>
          <a:p>
            <a:pPr>
              <a:buFont typeface="Monotype Sorts" pitchFamily="2" charset="2"/>
              <a:buChar char=" "/>
              <a:defRPr/>
            </a:pPr>
            <a:endParaRPr lang="en-US" sz="2400" smtClean="0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2044700"/>
            <a:ext cx="3810000" cy="4813300"/>
          </a:xfrm>
        </p:spPr>
        <p:txBody>
          <a:bodyPr/>
          <a:lstStyle/>
          <a:p>
            <a:pPr>
              <a:buClr>
                <a:srgbClr val="FFFF00"/>
              </a:buClr>
              <a:defRPr/>
            </a:pPr>
            <a:r>
              <a:rPr lang="en-US" sz="2400" smtClean="0"/>
              <a:t>2 More District meetings or 1 Intl. Convention</a:t>
            </a:r>
          </a:p>
          <a:p>
            <a:pPr>
              <a:buClr>
                <a:srgbClr val="FFFF00"/>
              </a:buClr>
              <a:defRPr/>
            </a:pPr>
            <a:r>
              <a:rPr lang="en-US" sz="2400" smtClean="0"/>
              <a:t>District Committee Chair or Officer</a:t>
            </a:r>
          </a:p>
          <a:p>
            <a:pPr>
              <a:buClr>
                <a:srgbClr val="FFFF00"/>
              </a:buClr>
              <a:defRPr/>
            </a:pPr>
            <a:r>
              <a:rPr lang="en-US" sz="2400" smtClean="0"/>
              <a:t>“Builder of Excellence”</a:t>
            </a:r>
          </a:p>
          <a:p>
            <a:pPr>
              <a:buClr>
                <a:srgbClr val="FFFF00"/>
              </a:buClr>
              <a:defRPr/>
            </a:pPr>
            <a:r>
              <a:rPr lang="en-US" sz="2400" smtClean="0"/>
              <a:t>Present “Orientation” Module for new Members</a:t>
            </a:r>
          </a:p>
          <a:p>
            <a:pPr>
              <a:buClr>
                <a:srgbClr val="FFFF00"/>
              </a:buClr>
              <a:buFont typeface="Monotype Sorts" pitchFamily="2" charset="2"/>
              <a:buNone/>
              <a:defRPr/>
            </a:pPr>
            <a:endParaRPr lang="en-US" sz="800" smtClean="0"/>
          </a:p>
          <a:p>
            <a:pPr>
              <a:buClr>
                <a:srgbClr val="FFFF00"/>
              </a:buClr>
              <a:defRPr/>
            </a:pPr>
            <a:r>
              <a:rPr lang="en-US" sz="2400" smtClean="0"/>
              <a:t>3 Training Sessions at District or International</a:t>
            </a:r>
          </a:p>
          <a:p>
            <a:pPr>
              <a:buClr>
                <a:srgbClr val="FFFF00"/>
              </a:buClr>
              <a:defRPr/>
            </a:pPr>
            <a:r>
              <a:rPr lang="en-US" sz="2400" smtClean="0"/>
              <a:t>Assist member in Level VII</a:t>
            </a:r>
          </a:p>
          <a:p>
            <a:pPr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FINISHED - ATTENDANCE</a:t>
            </a:r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1219200" y="2224088"/>
          <a:ext cx="3810000" cy="375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Clip" r:id="rId3" imgW="1811880" imgH="1786320" progId="">
                  <p:embed/>
                </p:oleObj>
              </mc:Choice>
              <mc:Fallback>
                <p:oleObj name="Clip" r:id="rId3" imgW="1811880" imgH="178632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224088"/>
                        <a:ext cx="3810000" cy="3756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smtClean="0"/>
              <a:t>Attended 20 club meetings/activities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One inter-club visit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One District / Zone Meeting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8 District Conventions/Meeting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1 International Convention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COMPLETION - ACTIVITIES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4191000" cy="4432300"/>
          </a:xfrm>
        </p:spPr>
        <p:txBody>
          <a:bodyPr/>
          <a:lstStyle/>
          <a:p>
            <a:pPr>
              <a:defRPr/>
            </a:pPr>
            <a:r>
              <a:rPr lang="en-US" sz="2400" smtClean="0"/>
              <a:t>Participate in 4 Club activities</a:t>
            </a:r>
          </a:p>
          <a:p>
            <a:pPr>
              <a:defRPr/>
            </a:pPr>
            <a:r>
              <a:rPr lang="en-US" sz="2400" smtClean="0"/>
              <a:t>Serve on one Committee</a:t>
            </a:r>
          </a:p>
          <a:p>
            <a:pPr>
              <a:defRPr/>
            </a:pPr>
            <a:r>
              <a:rPr lang="en-US" sz="2400" smtClean="0"/>
              <a:t>Chair one Committee</a:t>
            </a:r>
          </a:p>
          <a:p>
            <a:pPr>
              <a:defRPr/>
            </a:pPr>
            <a:r>
              <a:rPr lang="en-US" sz="2400" smtClean="0"/>
              <a:t>Create, organize &amp; present a new activity to Board</a:t>
            </a:r>
          </a:p>
          <a:p>
            <a:pPr>
              <a:defRPr/>
            </a:pPr>
            <a:r>
              <a:rPr lang="en-US" sz="2400" smtClean="0"/>
              <a:t>Serve on 2 District Committees</a:t>
            </a:r>
          </a:p>
          <a:p>
            <a:pPr>
              <a:defRPr/>
            </a:pPr>
            <a:r>
              <a:rPr lang="en-US" sz="2400" smtClean="0"/>
              <a:t>Chair a District Committee</a:t>
            </a:r>
          </a:p>
        </p:txBody>
      </p:sp>
      <p:graphicFrame>
        <p:nvGraphicFramePr>
          <p:cNvPr id="21508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5257800" y="2057400"/>
          <a:ext cx="2819400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Clip" r:id="rId4" imgW="684720" imgH="852120" progId="">
                  <p:embed/>
                </p:oleObj>
              </mc:Choice>
              <mc:Fallback>
                <p:oleObj name="Clip" r:id="rId4" imgW="684720" imgH="85212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057400"/>
                        <a:ext cx="2819400" cy="267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6400800" y="4851400"/>
          <a:ext cx="2373313" cy="200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Clip" r:id="rId6" imgW="6117840" imgH="5173560" progId="">
                  <p:embed/>
                </p:oleObj>
              </mc:Choice>
              <mc:Fallback>
                <p:oleObj name="Clip" r:id="rId6" imgW="6117840" imgH="517356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4851400"/>
                        <a:ext cx="2373313" cy="200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1752600" y="5749925"/>
          <a:ext cx="1219200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Clip" r:id="rId8" imgW="1070640" imgH="973440" progId="">
                  <p:embed/>
                </p:oleObj>
              </mc:Choice>
              <mc:Fallback>
                <p:oleObj name="Clip" r:id="rId8" imgW="1070640" imgH="97344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749925"/>
                        <a:ext cx="1219200" cy="1108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COMPLETION  - GROWTH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defRPr/>
            </a:pPr>
            <a:r>
              <a:rPr lang="en-US" sz="2800" smtClean="0"/>
              <a:t>Total of 7 New Members</a:t>
            </a:r>
          </a:p>
          <a:p>
            <a:pPr>
              <a:defRPr/>
            </a:pPr>
            <a:r>
              <a:rPr lang="en-US" sz="2800" smtClean="0"/>
              <a:t>One New Club (Possibly 3)</a:t>
            </a:r>
          </a:p>
          <a:p>
            <a:pPr>
              <a:defRPr/>
            </a:pPr>
            <a:r>
              <a:rPr lang="en-US" sz="2800" smtClean="0"/>
              <a:t>Follow- Up Program</a:t>
            </a:r>
          </a:p>
          <a:p>
            <a:pPr>
              <a:defRPr/>
            </a:pPr>
            <a:r>
              <a:rPr lang="en-US" sz="2800" smtClean="0"/>
              <a:t>Builder of Excellence</a:t>
            </a:r>
          </a:p>
        </p:txBody>
      </p:sp>
      <p:graphicFrame>
        <p:nvGraphicFramePr>
          <p:cNvPr id="22532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5029200" y="2286000"/>
          <a:ext cx="3810000" cy="292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Clip" r:id="rId3" imgW="4519440" imgH="3466800" progId="">
                  <p:embed/>
                </p:oleObj>
              </mc:Choice>
              <mc:Fallback>
                <p:oleObj name="Clip" r:id="rId3" imgW="4519440" imgH="34668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286000"/>
                        <a:ext cx="3810000" cy="292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3733800" y="5181600"/>
          <a:ext cx="1828800" cy="137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Clip" r:id="rId5" imgW="1828800" imgH="1370880" progId="">
                  <p:embed/>
                </p:oleObj>
              </mc:Choice>
              <mc:Fallback>
                <p:oleObj name="Clip" r:id="rId5" imgW="1828800" imgH="137088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181600"/>
                        <a:ext cx="1828800" cy="1370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COMPLETION - Knowledge of OI</a:t>
            </a:r>
          </a:p>
        </p:txBody>
      </p:sp>
      <p:graphicFrame>
        <p:nvGraphicFramePr>
          <p:cNvPr id="11266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1325563" y="2044700"/>
          <a:ext cx="3595687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Clip" r:id="rId3" imgW="1603440" imgH="1836000" progId="">
                  <p:embed/>
                </p:oleObj>
              </mc:Choice>
              <mc:Fallback>
                <p:oleObj name="Clip" r:id="rId3" imgW="1603440" imgH="1836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563" y="2044700"/>
                        <a:ext cx="3595687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2044700"/>
            <a:ext cx="3657600" cy="48133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smtClean="0"/>
              <a:t>5 Purposes of OI and its founding</a:t>
            </a:r>
          </a:p>
          <a:p>
            <a:pPr>
              <a:lnSpc>
                <a:spcPct val="90000"/>
              </a:lnSpc>
              <a:defRPr/>
            </a:pPr>
            <a:r>
              <a:rPr lang="en-US" sz="2400" smtClean="0"/>
              <a:t>Structure of OI</a:t>
            </a:r>
          </a:p>
          <a:p>
            <a:pPr>
              <a:lnSpc>
                <a:spcPct val="90000"/>
              </a:lnSpc>
              <a:defRPr/>
            </a:pPr>
            <a:r>
              <a:rPr lang="en-US" sz="2400" smtClean="0"/>
              <a:t>“Power of the Creed”</a:t>
            </a:r>
          </a:p>
          <a:p>
            <a:pPr>
              <a:lnSpc>
                <a:spcPct val="90000"/>
              </a:lnSpc>
              <a:defRPr/>
            </a:pPr>
            <a:r>
              <a:rPr lang="en-US" sz="2400" smtClean="0"/>
              <a:t>Names of OI President, VP,  Governor and Lt. Gov.</a:t>
            </a:r>
          </a:p>
          <a:p>
            <a:pPr>
              <a:lnSpc>
                <a:spcPct val="90000"/>
              </a:lnSpc>
              <a:defRPr/>
            </a:pPr>
            <a:r>
              <a:rPr lang="en-US" sz="2400" smtClean="0"/>
              <a:t>Creed </a:t>
            </a:r>
          </a:p>
          <a:p>
            <a:pPr>
              <a:lnSpc>
                <a:spcPct val="90000"/>
              </a:lnSpc>
              <a:defRPr/>
            </a:pPr>
            <a:r>
              <a:rPr lang="en-US" sz="2400" smtClean="0"/>
              <a:t>3 Presentations on OI and Programs</a:t>
            </a:r>
          </a:p>
          <a:p>
            <a:pPr>
              <a:lnSpc>
                <a:spcPct val="90000"/>
              </a:lnSpc>
              <a:defRPr/>
            </a:pPr>
            <a:r>
              <a:rPr lang="en-US" sz="2400" smtClean="0"/>
              <a:t>Attended New Club Building Seminar</a:t>
            </a:r>
          </a:p>
          <a:p>
            <a:pPr>
              <a:lnSpc>
                <a:spcPct val="90000"/>
              </a:lnSpc>
              <a:defRPr/>
            </a:pPr>
            <a:r>
              <a:rPr lang="en-US" sz="2400" smtClean="0"/>
              <a:t>Orientation Program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defRPr/>
            </a:pPr>
            <a:endParaRPr lang="en-US" sz="240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COMPLETION - SELF DEVELOPMENT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4114800" cy="4356100"/>
          </a:xfrm>
        </p:spPr>
        <p:txBody>
          <a:bodyPr/>
          <a:lstStyle/>
          <a:p>
            <a:pPr>
              <a:defRPr/>
            </a:pPr>
            <a:r>
              <a:rPr lang="en-US" sz="2800" smtClean="0"/>
              <a:t>3 Presentations</a:t>
            </a:r>
          </a:p>
          <a:p>
            <a:pPr>
              <a:defRPr/>
            </a:pPr>
            <a:r>
              <a:rPr lang="en-US" sz="2800" smtClean="0"/>
              <a:t>4 Skills Development Modules</a:t>
            </a:r>
          </a:p>
          <a:p>
            <a:pPr>
              <a:defRPr/>
            </a:pPr>
            <a:r>
              <a:rPr lang="en-US" sz="2800" smtClean="0"/>
              <a:t>Teach a New Member the Purposes &amp; Benefits of Optimist Clubs</a:t>
            </a:r>
          </a:p>
          <a:p>
            <a:pPr>
              <a:defRPr/>
            </a:pPr>
            <a:r>
              <a:rPr lang="en-US" sz="2800" smtClean="0"/>
              <a:t>Serve as club officer</a:t>
            </a:r>
          </a:p>
          <a:p>
            <a:pPr>
              <a:defRPr/>
            </a:pPr>
            <a:r>
              <a:rPr lang="en-US" sz="2800" smtClean="0"/>
              <a:t>3 Training Courses</a:t>
            </a:r>
          </a:p>
        </p:txBody>
      </p:sp>
      <p:graphicFrame>
        <p:nvGraphicFramePr>
          <p:cNvPr id="12290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5181600" y="2544763"/>
          <a:ext cx="3810000" cy="311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Clip" r:id="rId3" imgW="2304720" imgH="1884240" progId="">
                  <p:embed/>
                </p:oleObj>
              </mc:Choice>
              <mc:Fallback>
                <p:oleObj name="Clip" r:id="rId3" imgW="2304720" imgH="188424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544763"/>
                        <a:ext cx="3810000" cy="3114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COMPLETION - COMMUNICATION	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44700"/>
            <a:ext cx="4572000" cy="4114800"/>
          </a:xfrm>
        </p:spPr>
        <p:txBody>
          <a:bodyPr/>
          <a:lstStyle/>
          <a:p>
            <a:pPr>
              <a:defRPr/>
            </a:pPr>
            <a:r>
              <a:rPr lang="en-US" sz="2400" smtClean="0"/>
              <a:t>Read resume of new member</a:t>
            </a:r>
          </a:p>
          <a:p>
            <a:pPr>
              <a:defRPr/>
            </a:pPr>
            <a:r>
              <a:rPr lang="en-US" sz="2400" smtClean="0"/>
              <a:t>Promote club meeting attendance</a:t>
            </a:r>
          </a:p>
          <a:p>
            <a:pPr>
              <a:defRPr/>
            </a:pPr>
            <a:r>
              <a:rPr lang="en-US" sz="2400" smtClean="0"/>
              <a:t>Help assemble a CPA summary</a:t>
            </a:r>
          </a:p>
          <a:p>
            <a:pPr>
              <a:defRPr/>
            </a:pPr>
            <a:r>
              <a:rPr lang="en-US" sz="2400" smtClean="0"/>
              <a:t>Visit/call a missing member</a:t>
            </a:r>
          </a:p>
          <a:p>
            <a:pPr>
              <a:defRPr/>
            </a:pPr>
            <a:r>
              <a:rPr lang="en-US" sz="2400" smtClean="0"/>
              <a:t>2 written articles</a:t>
            </a:r>
          </a:p>
          <a:p>
            <a:pPr>
              <a:defRPr/>
            </a:pPr>
            <a:r>
              <a:rPr lang="en-US" sz="2400" smtClean="0"/>
              <a:t>Promote club activity</a:t>
            </a:r>
          </a:p>
          <a:p>
            <a:pPr>
              <a:defRPr/>
            </a:pPr>
            <a:r>
              <a:rPr lang="en-US" sz="2400" smtClean="0"/>
              <a:t>Assist 1 – 3 members  w/PGI</a:t>
            </a:r>
          </a:p>
        </p:txBody>
      </p:sp>
      <p:graphicFrame>
        <p:nvGraphicFramePr>
          <p:cNvPr id="25604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6400800" y="1981200"/>
          <a:ext cx="2362200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Clip" r:id="rId7" imgW="4539600" imgH="3497040" progId="">
                  <p:embed/>
                </p:oleObj>
              </mc:Choice>
              <mc:Fallback>
                <p:oleObj name="Clip" r:id="rId7" imgW="4539600" imgH="349704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981200"/>
                        <a:ext cx="2362200" cy="181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5410200" y="3886200"/>
          <a:ext cx="1793875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Clip" r:id="rId9" imgW="1793520" imgH="1635480" progId="">
                  <p:embed/>
                </p:oleObj>
              </mc:Choice>
              <mc:Fallback>
                <p:oleObj name="Clip" r:id="rId9" imgW="1793520" imgH="163548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886200"/>
                        <a:ext cx="1793875" cy="163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7696200" y="4191000"/>
          <a:ext cx="1219200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Clip" r:id="rId11" imgW="858960" imgH="1747080" progId="">
                  <p:embed/>
                </p:oleObj>
              </mc:Choice>
              <mc:Fallback>
                <p:oleObj name="Clip" r:id="rId11" imgW="858960" imgH="174708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4191000"/>
                        <a:ext cx="1219200" cy="174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5105400" y="5715000"/>
          <a:ext cx="198755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Clip" r:id="rId13" imgW="1988280" imgH="823320" progId="">
                  <p:embed/>
                </p:oleObj>
              </mc:Choice>
              <mc:Fallback>
                <p:oleObj name="Clip" r:id="rId13" imgW="1988280" imgH="823320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5715000"/>
                        <a:ext cx="1987550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ewslp0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Certification &amp; Effective Dates</a:t>
            </a:r>
          </a:p>
        </p:txBody>
      </p:sp>
      <p:graphicFrame>
        <p:nvGraphicFramePr>
          <p:cNvPr id="14338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990600" y="2209800"/>
          <a:ext cx="38100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Clip" r:id="rId4" imgW="1599120" imgH="1224000" progId="">
                  <p:embed/>
                </p:oleObj>
              </mc:Choice>
              <mc:Fallback>
                <p:oleObj name="Clip" r:id="rId4" imgW="1599120" imgH="1224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209800"/>
                        <a:ext cx="3810000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2800" smtClean="0"/>
              <a:t>		</a:t>
            </a:r>
            <a:r>
              <a:rPr lang="en-US" sz="2800" smtClean="0">
                <a:solidFill>
                  <a:srgbClr val="FF0000"/>
                </a:solidFill>
              </a:rPr>
              <a:t>LEVELS I - VII</a:t>
            </a:r>
          </a:p>
          <a:p>
            <a:pPr>
              <a:defRPr/>
            </a:pPr>
            <a:r>
              <a:rPr lang="en-US" sz="2800" smtClean="0"/>
              <a:t>Certification must be registered/certified by Secretary-Treasurer, President or Club Director of Personal Growth</a:t>
            </a:r>
          </a:p>
          <a:p>
            <a:pPr>
              <a:defRPr/>
            </a:pPr>
            <a:r>
              <a:rPr lang="en-US" sz="2800" smtClean="0"/>
              <a:t>Effective Date:  </a:t>
            </a:r>
          </a:p>
        </p:txBody>
      </p:sp>
      <p:sp>
        <p:nvSpPr>
          <p:cNvPr id="26630" name="WordArt 6"/>
          <p:cNvSpPr>
            <a:spLocks noChangeArrowheads="1" noChangeShapeType="1" noTextEdit="1"/>
          </p:cNvSpPr>
          <p:nvPr/>
        </p:nvSpPr>
        <p:spPr bwMode="auto">
          <a:xfrm>
            <a:off x="5334000" y="5867400"/>
            <a:ext cx="3322638" cy="7620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54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/>
              </a:rPr>
              <a:t>October 1, 1994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Certification &amp; Effective Dates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2800" smtClean="0"/>
              <a:t>		</a:t>
            </a:r>
            <a:r>
              <a:rPr lang="en-US" sz="2800" smtClean="0">
                <a:solidFill>
                  <a:srgbClr val="FFFF00"/>
                </a:solidFill>
              </a:rPr>
              <a:t>LEVELS VIII - X</a:t>
            </a:r>
          </a:p>
          <a:p>
            <a:pPr>
              <a:defRPr/>
            </a:pPr>
            <a:r>
              <a:rPr lang="en-US" sz="2800" smtClean="0"/>
              <a:t>Certification must be registered/certified by Governor or Lt. Governor</a:t>
            </a:r>
          </a:p>
          <a:p>
            <a:pPr>
              <a:defRPr/>
            </a:pPr>
            <a:r>
              <a:rPr lang="en-US" sz="2800" smtClean="0"/>
              <a:t>Effective Date:  </a:t>
            </a:r>
          </a:p>
        </p:txBody>
      </p:sp>
      <p:sp>
        <p:nvSpPr>
          <p:cNvPr id="36869" name="WordArt 5"/>
          <p:cNvSpPr>
            <a:spLocks noChangeArrowheads="1" noChangeShapeType="1" noTextEdit="1"/>
          </p:cNvSpPr>
          <p:nvPr/>
        </p:nvSpPr>
        <p:spPr bwMode="auto">
          <a:xfrm>
            <a:off x="5287963" y="5257800"/>
            <a:ext cx="3322637" cy="9683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54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/>
              </a:rPr>
              <a:t>October 1, 2000</a:t>
            </a:r>
          </a:p>
        </p:txBody>
      </p:sp>
      <p:pic>
        <p:nvPicPr>
          <p:cNvPr id="31749" name="Picture 7" descr="bd06517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9200" y="2846388"/>
            <a:ext cx="3810000" cy="25114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NEW MEMBERS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981200"/>
            <a:ext cx="4343400" cy="4178300"/>
          </a:xfrm>
        </p:spPr>
        <p:txBody>
          <a:bodyPr/>
          <a:lstStyle/>
          <a:p>
            <a:pPr>
              <a:defRPr/>
            </a:pPr>
            <a:r>
              <a:rPr lang="en-US" sz="2800" smtClean="0"/>
              <a:t>What employer would not want employees to learn/enhance:</a:t>
            </a:r>
          </a:p>
          <a:p>
            <a:pPr>
              <a:defRPr/>
            </a:pPr>
            <a:r>
              <a:rPr lang="en-US" sz="2800" smtClean="0"/>
              <a:t>Networking</a:t>
            </a:r>
          </a:p>
          <a:p>
            <a:pPr>
              <a:defRPr/>
            </a:pPr>
            <a:r>
              <a:rPr lang="en-US" sz="2800" smtClean="0"/>
              <a:t>Research Skills</a:t>
            </a:r>
          </a:p>
          <a:p>
            <a:pPr>
              <a:defRPr/>
            </a:pPr>
            <a:r>
              <a:rPr lang="en-US" sz="2800" smtClean="0"/>
              <a:t>Public Speaking</a:t>
            </a:r>
          </a:p>
          <a:p>
            <a:pPr>
              <a:defRPr/>
            </a:pPr>
            <a:r>
              <a:rPr lang="en-US" sz="2800" smtClean="0"/>
              <a:t>Advertising</a:t>
            </a:r>
          </a:p>
          <a:p>
            <a:pPr>
              <a:defRPr/>
            </a:pPr>
            <a:r>
              <a:rPr lang="en-US" sz="2800" smtClean="0"/>
              <a:t>Writing Skills</a:t>
            </a:r>
          </a:p>
          <a:p>
            <a:pPr>
              <a:defRPr/>
            </a:pPr>
            <a:r>
              <a:rPr lang="en-US" sz="2800" smtClean="0"/>
              <a:t>Leadership</a:t>
            </a:r>
          </a:p>
          <a:p>
            <a:pPr>
              <a:defRPr/>
            </a:pPr>
            <a:r>
              <a:rPr lang="en-US" sz="2800" smtClean="0"/>
              <a:t>Self-Motivation</a:t>
            </a:r>
          </a:p>
        </p:txBody>
      </p:sp>
      <p:graphicFrame>
        <p:nvGraphicFramePr>
          <p:cNvPr id="15362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5791200" y="2452688"/>
          <a:ext cx="3200400" cy="394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Clip" r:id="rId4" imgW="1450800" imgH="1255320" progId="">
                  <p:embed/>
                </p:oleObj>
              </mc:Choice>
              <mc:Fallback>
                <p:oleObj name="Clip" r:id="rId4" imgW="1450800" imgH="125532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452688"/>
                        <a:ext cx="3200400" cy="3948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What Do I Need to Do Now?</a:t>
            </a:r>
          </a:p>
        </p:txBody>
      </p:sp>
      <p:graphicFrame>
        <p:nvGraphicFramePr>
          <p:cNvPr id="16386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1219200" y="2054225"/>
          <a:ext cx="3810000" cy="409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Clip" r:id="rId4" imgW="3025440" imgH="3252600" progId="">
                  <p:embed/>
                </p:oleObj>
              </mc:Choice>
              <mc:Fallback>
                <p:oleObj name="Clip" r:id="rId4" imgW="3025440" imgH="32526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054225"/>
                        <a:ext cx="3810000" cy="409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smtClean="0"/>
              <a:t>Review Passport and determine what things you have completed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Get them certified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Get in touch with potential employers </a:t>
            </a:r>
          </a:p>
          <a:p>
            <a:pPr>
              <a:lnSpc>
                <a:spcPct val="90000"/>
              </a:lnSpc>
              <a:defRPr/>
            </a:pPr>
            <a:r>
              <a:rPr lang="en-US" sz="2800" smtClean="0"/>
              <a:t>Let Membership Committee help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Georgia District Personal Growth and Involvement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Kathy Forster, </a:t>
            </a: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Chairman</a:t>
            </a:r>
          </a:p>
          <a:p>
            <a:pPr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337 Meadows </a:t>
            </a:r>
            <a:r>
              <a:rPr lang="en-US" sz="1600" dirty="0" err="1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Dr</a:t>
            </a:r>
            <a:endParaRPr lang="en-US" sz="1600" dirty="0" smtClean="0">
              <a:solidFill>
                <a:schemeClr val="bg2">
                  <a:lumMod val="25000"/>
                  <a:lumOff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Loganville, </a:t>
            </a: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GA </a:t>
            </a: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30052</a:t>
            </a:r>
            <a:endParaRPr lang="en-US" sz="1600" dirty="0" smtClean="0">
              <a:solidFill>
                <a:schemeClr val="bg2">
                  <a:lumMod val="25000"/>
                  <a:lumOff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kforster428@gmail.com</a:t>
            </a:r>
            <a:endParaRPr lang="en-US" sz="1600" dirty="0" smtClean="0">
              <a:solidFill>
                <a:schemeClr val="bg2">
                  <a:lumMod val="25000"/>
                  <a:lumOff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256-371-0062 Cell</a:t>
            </a:r>
            <a:endParaRPr lang="en-US" sz="1600" dirty="0" smtClean="0">
              <a:solidFill>
                <a:schemeClr val="bg2">
                  <a:lumMod val="25000"/>
                  <a:lumOff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1600" dirty="0" smtClean="0">
              <a:solidFill>
                <a:schemeClr val="bg2">
                  <a:lumMod val="25000"/>
                  <a:lumOff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Reporting Dates: 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1600" baseline="300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 of October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1600" baseline="300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 of January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1600" baseline="300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 of  April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1600" baseline="300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 of July</a:t>
            </a:r>
            <a:endParaRPr lang="en-US" sz="1600" dirty="0" smtClean="0">
              <a:solidFill>
                <a:schemeClr val="bg2">
                  <a:lumMod val="25000"/>
                  <a:lumOff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itchFamily="34" charset="0"/>
                <a:cs typeface="Arial" pitchFamily="34" charset="0"/>
              </a:rPr>
              <a:t>Send your PGI update Reports via mail or email to the District PGI Chairman.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1800" dirty="0" smtClean="0"/>
          </a:p>
          <a:p>
            <a:pPr>
              <a:buFont typeface="Monotype Sorts" pitchFamily="2" charset="2"/>
              <a:buNone/>
              <a:defRPr/>
            </a:pPr>
            <a:endParaRPr lang="en-US" sz="1800" dirty="0" smtClean="0"/>
          </a:p>
        </p:txBody>
      </p:sp>
      <p:pic>
        <p:nvPicPr>
          <p:cNvPr id="32772" name="Picture 4" descr="http://www.optimist.org/Logos/BOBIK_bilingual-high-res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2819400"/>
            <a:ext cx="3810000" cy="2466975"/>
          </a:xfr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470400" y="1371600"/>
          <a:ext cx="203200" cy="4114800"/>
        </p:xfrm>
        <a:graphic>
          <a:graphicData uri="http://schemas.openxmlformats.org/drawingml/2006/table">
            <a:tbl>
              <a:tblPr/>
              <a:tblGrid>
                <a:gridCol w="25400"/>
                <a:gridCol w="25400"/>
                <a:gridCol w="25400"/>
                <a:gridCol w="25400"/>
                <a:gridCol w="25400"/>
                <a:gridCol w="25400"/>
                <a:gridCol w="25400"/>
                <a:gridCol w="25400"/>
              </a:tblGrid>
              <a:tr h="40640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straitl@cox.net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Document1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Sep 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2782" name="Picture 4" descr="http://www.optimist.org/Logos/BOBIK_bilingual-high-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971800"/>
            <a:ext cx="381000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3" name="Picture 6" descr="GeorgiaOptimists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2292007"/>
            <a:ext cx="4038600" cy="3460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OI PGI Program Information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81600" y="2044700"/>
            <a:ext cx="3810000" cy="4813300"/>
          </a:xfrm>
        </p:spPr>
        <p:txBody>
          <a:bodyPr/>
          <a:lstStyle/>
          <a:p>
            <a:pPr>
              <a:defRPr/>
            </a:pPr>
            <a:r>
              <a:rPr lang="en-US" sz="2000" dirty="0" smtClean="0"/>
              <a:t>Additional P.G.I. information,: </a:t>
            </a: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hlinkClick r:id="rId2"/>
              </a:rPr>
              <a:t>P.G.I.</a:t>
            </a: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smtClean="0"/>
              <a:t>section of the Optimist Leaders website:  http://www.optimistleaders.org/LeadershipInfo/PersonalDevelopment/PGIProgram.pdf</a:t>
            </a:r>
          </a:p>
          <a:p>
            <a:pPr>
              <a:defRPr/>
            </a:pPr>
            <a:r>
              <a:rPr lang="en-US" sz="2000" dirty="0" smtClean="0"/>
              <a:t>Stephanie </a:t>
            </a:r>
            <a:r>
              <a:rPr lang="en-US" sz="2000" dirty="0" err="1" smtClean="0"/>
              <a:t>Monschein</a:t>
            </a:r>
            <a:r>
              <a:rPr lang="en-US" sz="2000" dirty="0" smtClean="0"/>
              <a:t>  Director, Leadership  Dept.</a:t>
            </a:r>
          </a:p>
          <a:p>
            <a:pPr>
              <a:defRPr/>
            </a:pPr>
            <a:r>
              <a:rPr lang="en-US" sz="1600" dirty="0" smtClean="0"/>
              <a:t>stephanie.monschein@optimist.org</a:t>
            </a:r>
          </a:p>
          <a:p>
            <a:pPr>
              <a:defRPr/>
            </a:pPr>
            <a:r>
              <a:rPr lang="en-US" sz="2000" dirty="0" smtClean="0"/>
              <a:t>1-(800) 500-8130, ext. 261.</a:t>
            </a:r>
            <a:br>
              <a:rPr lang="en-US" sz="2000" dirty="0" smtClean="0"/>
            </a:b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Do not send your  Passports to the OI office.</a:t>
            </a:r>
          </a:p>
          <a:p>
            <a:pPr>
              <a:defRPr/>
            </a:pPr>
            <a:r>
              <a:rPr lang="en-US" sz="2000" dirty="0" smtClean="0"/>
              <a:t>Send your PGI update Reports to the District PGI Chairman. </a:t>
            </a:r>
          </a:p>
          <a:p>
            <a:pPr>
              <a:buFont typeface="Monotype Sorts" pitchFamily="2" charset="2"/>
              <a:buNone/>
              <a:defRPr/>
            </a:pPr>
            <a:endParaRPr lang="en-US" dirty="0"/>
          </a:p>
        </p:txBody>
      </p:sp>
      <p:pic>
        <p:nvPicPr>
          <p:cNvPr id="33796" name="ClipArt Placeholder 4" descr="http://www.optimist.org/Logos/BOBIK_bilingual-high-res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9200" y="2868613"/>
            <a:ext cx="3810000" cy="2466975"/>
          </a:xfr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P.G.I. - QUESTIONS</a:t>
            </a:r>
          </a:p>
        </p:txBody>
      </p:sp>
      <p:graphicFrame>
        <p:nvGraphicFramePr>
          <p:cNvPr id="30723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6324600" y="4217988"/>
          <a:ext cx="2819400" cy="264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6" name="Clip" r:id="rId6" imgW="4218480" imgH="3951360" progId="">
                  <p:embed/>
                </p:oleObj>
              </mc:Choice>
              <mc:Fallback>
                <p:oleObj name="Clip" r:id="rId6" imgW="4218480" imgH="395136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4217988"/>
                        <a:ext cx="2819400" cy="2640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0" y="1752600"/>
            <a:ext cx="609600" cy="381000"/>
          </a:xfrm>
        </p:spPr>
        <p:txBody>
          <a:bodyPr/>
          <a:lstStyle/>
          <a:p>
            <a:pPr>
              <a:buFont typeface="Monotype Sorts" pitchFamily="2" charset="2"/>
              <a:buChar char=" "/>
              <a:defRPr/>
            </a:pPr>
            <a:endParaRPr lang="en-US" sz="2800" smtClean="0"/>
          </a:p>
        </p:txBody>
      </p:sp>
      <p:sp>
        <p:nvSpPr>
          <p:cNvPr id="30725" name="WordArt 5"/>
          <p:cNvSpPr>
            <a:spLocks noChangeArrowheads="1" noChangeShapeType="1" noTextEdit="1"/>
          </p:cNvSpPr>
          <p:nvPr/>
        </p:nvSpPr>
        <p:spPr bwMode="auto">
          <a:xfrm>
            <a:off x="2551113" y="2047875"/>
            <a:ext cx="4038600" cy="276066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7200" b="1" i="1" kern="10" spc="3600">
                <a:ln w="9525">
                  <a:noFill/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THE END</a:t>
            </a:r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5410200" y="2133600"/>
          <a:ext cx="2819400" cy="264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Clip" r:id="rId8" imgW="4218480" imgH="3951360" progId="">
                  <p:embed/>
                </p:oleObj>
              </mc:Choice>
              <mc:Fallback>
                <p:oleObj name="Clip" r:id="rId8" imgW="4218480" imgH="395136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133600"/>
                        <a:ext cx="2819400" cy="264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8" name="Object 8"/>
          <p:cNvGraphicFramePr>
            <a:graphicFrameLocks noChangeAspect="1"/>
          </p:cNvGraphicFramePr>
          <p:nvPr/>
        </p:nvGraphicFramePr>
        <p:xfrm>
          <a:off x="609600" y="2209800"/>
          <a:ext cx="2819400" cy="264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Clip" r:id="rId9" imgW="4218480" imgH="3951360" progId="">
                  <p:embed/>
                </p:oleObj>
              </mc:Choice>
              <mc:Fallback>
                <p:oleObj name="Clip" r:id="rId9" imgW="4218480" imgH="395136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09800"/>
                        <a:ext cx="2819400" cy="264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3352800" y="609600"/>
          <a:ext cx="2819400" cy="264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9" name="Clip" r:id="rId10" imgW="4218480" imgH="3951360" progId="">
                  <p:embed/>
                </p:oleObj>
              </mc:Choice>
              <mc:Fallback>
                <p:oleObj name="Clip" r:id="rId10" imgW="4218480" imgH="3951360" progId="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609600"/>
                        <a:ext cx="2819400" cy="264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0" name="Object 10"/>
          <p:cNvGraphicFramePr>
            <a:graphicFrameLocks noChangeAspect="1"/>
          </p:cNvGraphicFramePr>
          <p:nvPr/>
        </p:nvGraphicFramePr>
        <p:xfrm>
          <a:off x="304800" y="0"/>
          <a:ext cx="2819400" cy="264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0" name="Clip" r:id="rId11" imgW="4218480" imgH="3951360" progId="">
                  <p:embed/>
                </p:oleObj>
              </mc:Choice>
              <mc:Fallback>
                <p:oleObj name="Clip" r:id="rId11" imgW="4218480" imgH="3951360" progId="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0"/>
                        <a:ext cx="2819400" cy="264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1" name="Object 11"/>
          <p:cNvGraphicFramePr>
            <a:graphicFrameLocks noChangeAspect="1"/>
          </p:cNvGraphicFramePr>
          <p:nvPr/>
        </p:nvGraphicFramePr>
        <p:xfrm>
          <a:off x="6324600" y="304800"/>
          <a:ext cx="2819400" cy="264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1" name="Clip" r:id="rId12" imgW="4218480" imgH="3951360" progId="">
                  <p:embed/>
                </p:oleObj>
              </mc:Choice>
              <mc:Fallback>
                <p:oleObj name="Clip" r:id="rId12" imgW="4218480" imgH="3951360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04800"/>
                        <a:ext cx="2819400" cy="264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762000" y="4217988"/>
          <a:ext cx="2819400" cy="264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2" name="Clip" r:id="rId13" imgW="4218480" imgH="3951360" progId="">
                  <p:embed/>
                </p:oleObj>
              </mc:Choice>
              <mc:Fallback>
                <p:oleObj name="Clip" r:id="rId13" imgW="4218480" imgH="3951360" progId="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217988"/>
                        <a:ext cx="2819400" cy="2640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3" name="Object 13"/>
          <p:cNvGraphicFramePr>
            <a:graphicFrameLocks noChangeAspect="1"/>
          </p:cNvGraphicFramePr>
          <p:nvPr/>
        </p:nvGraphicFramePr>
        <p:xfrm>
          <a:off x="3276600" y="4217988"/>
          <a:ext cx="2819400" cy="264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3" name="Clip" r:id="rId14" imgW="4218480" imgH="3951360" progId="">
                  <p:embed/>
                </p:oleObj>
              </mc:Choice>
              <mc:Fallback>
                <p:oleObj name="Clip" r:id="rId14" imgW="4218480" imgH="3951360" progId="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217988"/>
                        <a:ext cx="2819400" cy="2640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35" name="Picture 15">
            <a:hlinkClick r:id="" action="ppaction://media"/>
          </p:cNvPr>
          <p:cNvPicPr>
            <a:picLocks noRot="1" noChangeAspect="1" noChangeArrowheads="1"/>
          </p:cNvPicPr>
          <p:nvPr>
            <a:wavAudioFile r:embed="rId2" name="pntium05.wav"/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43000" y="6477000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193" fill="hold"/>
                                        <p:tgtEl>
                                          <p:spTgt spid="307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35"/>
                </p:tgtEl>
              </p:cMediaNode>
            </p:audio>
          </p:childTnLst>
        </p:cTn>
      </p:par>
    </p:tnLst>
    <p:bldLst>
      <p:bldP spid="30725" grpId="0" animBg="1"/>
    </p:bldLst>
  </p:timing>
</p:sld>
</file>

<file path=ppt/theme/theme1.xml><?xml version="1.0" encoding="utf-8"?>
<a:theme xmlns:a="http://schemas.openxmlformats.org/drawingml/2006/main" name="Highvolt">
  <a:themeElements>
    <a:clrScheme name="Highvolt 1">
      <a:dk1>
        <a:srgbClr val="001932"/>
      </a:dk1>
      <a:lt1>
        <a:srgbClr val="FFFFFF"/>
      </a:lt1>
      <a:dk2>
        <a:srgbClr val="2181B7"/>
      </a:dk2>
      <a:lt2>
        <a:srgbClr val="CCFFFF"/>
      </a:lt2>
      <a:accent1>
        <a:srgbClr val="99FFCC"/>
      </a:accent1>
      <a:accent2>
        <a:srgbClr val="01B0FF"/>
      </a:accent2>
      <a:accent3>
        <a:srgbClr val="ABC1D8"/>
      </a:accent3>
      <a:accent4>
        <a:srgbClr val="DADADA"/>
      </a:accent4>
      <a:accent5>
        <a:srgbClr val="CAFFE2"/>
      </a:accent5>
      <a:accent6>
        <a:srgbClr val="019FE7"/>
      </a:accent6>
      <a:hlink>
        <a:srgbClr val="6666FF"/>
      </a:hlink>
      <a:folHlink>
        <a:srgbClr val="1C6D9A"/>
      </a:folHlink>
    </a:clrScheme>
    <a:fontScheme name="Highvolt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ighvolt 1">
        <a:dk1>
          <a:srgbClr val="001932"/>
        </a:dk1>
        <a:lt1>
          <a:srgbClr val="FFFFFF"/>
        </a:lt1>
        <a:dk2>
          <a:srgbClr val="2181B7"/>
        </a:dk2>
        <a:lt2>
          <a:srgbClr val="CCFFFF"/>
        </a:lt2>
        <a:accent1>
          <a:srgbClr val="99FFCC"/>
        </a:accent1>
        <a:accent2>
          <a:srgbClr val="01B0FF"/>
        </a:accent2>
        <a:accent3>
          <a:srgbClr val="ABC1D8"/>
        </a:accent3>
        <a:accent4>
          <a:srgbClr val="DADADA"/>
        </a:accent4>
        <a:accent5>
          <a:srgbClr val="CAFFE2"/>
        </a:accent5>
        <a:accent6>
          <a:srgbClr val="019FE7"/>
        </a:accent6>
        <a:hlink>
          <a:srgbClr val="6666FF"/>
        </a:hlink>
        <a:folHlink>
          <a:srgbClr val="1C6D9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volt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66699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B9B9E7"/>
        </a:accent6>
        <a:hlink>
          <a:srgbClr val="CC00C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vol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volt 4">
        <a:dk1>
          <a:srgbClr val="000000"/>
        </a:dk1>
        <a:lt1>
          <a:srgbClr val="FFFFCC"/>
        </a:lt1>
        <a:dk2>
          <a:srgbClr val="FF6600"/>
        </a:dk2>
        <a:lt2>
          <a:srgbClr val="333300"/>
        </a:lt2>
        <a:accent1>
          <a:srgbClr val="800000"/>
        </a:accent1>
        <a:accent2>
          <a:srgbClr val="CC6600"/>
        </a:accent2>
        <a:accent3>
          <a:srgbClr val="FFFFE2"/>
        </a:accent3>
        <a:accent4>
          <a:srgbClr val="000000"/>
        </a:accent4>
        <a:accent5>
          <a:srgbClr val="C0AAAA"/>
        </a:accent5>
        <a:accent6>
          <a:srgbClr val="B95C00"/>
        </a:accent6>
        <a:hlink>
          <a:srgbClr val="8080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volt 5">
        <a:dk1>
          <a:srgbClr val="1C3956"/>
        </a:dk1>
        <a:lt1>
          <a:srgbClr val="FFFFFF"/>
        </a:lt1>
        <a:dk2>
          <a:srgbClr val="003366"/>
        </a:dk2>
        <a:lt2>
          <a:srgbClr val="DDDDDD"/>
        </a:lt2>
        <a:accent1>
          <a:srgbClr val="3D7CBB"/>
        </a:accent1>
        <a:accent2>
          <a:srgbClr val="00152A"/>
        </a:accent2>
        <a:accent3>
          <a:srgbClr val="AAADB8"/>
        </a:accent3>
        <a:accent4>
          <a:srgbClr val="DADADA"/>
        </a:accent4>
        <a:accent5>
          <a:srgbClr val="AFBFDA"/>
        </a:accent5>
        <a:accent6>
          <a:srgbClr val="001225"/>
        </a:accent6>
        <a:hlink>
          <a:srgbClr val="33CCCC"/>
        </a:hlink>
        <a:folHlink>
          <a:srgbClr val="96B9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volt 6">
        <a:dk1>
          <a:srgbClr val="000000"/>
        </a:dk1>
        <a:lt1>
          <a:srgbClr val="FFFFFF"/>
        </a:lt1>
        <a:dk2>
          <a:srgbClr val="440044"/>
        </a:dk2>
        <a:lt2>
          <a:srgbClr val="491D49"/>
        </a:lt2>
        <a:accent1>
          <a:srgbClr val="9D9DBD"/>
        </a:accent1>
        <a:accent2>
          <a:srgbClr val="14213C"/>
        </a:accent2>
        <a:accent3>
          <a:srgbClr val="FFFFFF"/>
        </a:accent3>
        <a:accent4>
          <a:srgbClr val="000000"/>
        </a:accent4>
        <a:accent5>
          <a:srgbClr val="CCCCDB"/>
        </a:accent5>
        <a:accent6>
          <a:srgbClr val="111D35"/>
        </a:accent6>
        <a:hlink>
          <a:srgbClr val="666699"/>
        </a:hlink>
        <a:folHlink>
          <a:srgbClr val="DBDBF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volt 7">
        <a:dk1>
          <a:srgbClr val="000000"/>
        </a:dk1>
        <a:lt1>
          <a:srgbClr val="FFFFFF"/>
        </a:lt1>
        <a:dk2>
          <a:srgbClr val="000000"/>
        </a:dk2>
        <a:lt2>
          <a:srgbClr val="001A00"/>
        </a:lt2>
        <a:accent1>
          <a:srgbClr val="339966"/>
        </a:accent1>
        <a:accent2>
          <a:srgbClr val="003300"/>
        </a:accent2>
        <a:accent3>
          <a:srgbClr val="FFFFFF"/>
        </a:accent3>
        <a:accent4>
          <a:srgbClr val="000000"/>
        </a:accent4>
        <a:accent5>
          <a:srgbClr val="ADCAB8"/>
        </a:accent5>
        <a:accent6>
          <a:srgbClr val="002D00"/>
        </a:accent6>
        <a:hlink>
          <a:srgbClr val="FF9933"/>
        </a:hlink>
        <a:folHlink>
          <a:srgbClr val="AFE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volt 8">
        <a:dk1>
          <a:srgbClr val="000000"/>
        </a:dk1>
        <a:lt1>
          <a:srgbClr val="FFFFFF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D60093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C20085"/>
        </a:accent6>
        <a:hlink>
          <a:srgbClr val="9966FF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M:\Office97\Template\Designs\HIGHVOLT.POT</Template>
  <TotalTime>793</TotalTime>
  <Words>1049</Words>
  <Application>Microsoft Office PowerPoint</Application>
  <PresentationFormat>On-screen Show (4:3)</PresentationFormat>
  <Paragraphs>307</Paragraphs>
  <Slides>31</Slides>
  <Notes>0</Notes>
  <HiddenSlides>0</HiddenSlides>
  <MMClips>4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Arial Black</vt:lpstr>
      <vt:lpstr>Arial Narrow</vt:lpstr>
      <vt:lpstr>Impact</vt:lpstr>
      <vt:lpstr>Monotype Sorts</vt:lpstr>
      <vt:lpstr>Times New Roman</vt:lpstr>
      <vt:lpstr>Highvolt</vt:lpstr>
      <vt:lpstr>Clip</vt:lpstr>
      <vt:lpstr>PERSONAL  GROWTH and INVOLVEMENT PROGRAM</vt:lpstr>
      <vt:lpstr>What Is P.G.I. ?</vt:lpstr>
      <vt:lpstr>WHY P.G.I. WAS DEVELOPED</vt:lpstr>
      <vt:lpstr>Why PGI Developed continued</vt:lpstr>
      <vt:lpstr>10 Levels of Involvement &amp; Recognition</vt:lpstr>
      <vt:lpstr>ELEMENTS OF PGI</vt:lpstr>
      <vt:lpstr>LEVEL I - BRONZE</vt:lpstr>
      <vt:lpstr>LEVEL II - GREEN</vt:lpstr>
      <vt:lpstr>LEVEL III- BURGUNDY</vt:lpstr>
      <vt:lpstr>PERSONAL/PROFESSIONAL GROWTH MODULES</vt:lpstr>
      <vt:lpstr>LEVEL IV- BLUE</vt:lpstr>
      <vt:lpstr>LEVEL V- BLACK</vt:lpstr>
      <vt:lpstr>PowerPoint Presentation</vt:lpstr>
      <vt:lpstr>LEVEL VI- PURPLE</vt:lpstr>
      <vt:lpstr>LEVEL VII- GOLD</vt:lpstr>
      <vt:lpstr>LEVEL VIII- ORANGE</vt:lpstr>
      <vt:lpstr>LEVEL IX- YELLOW</vt:lpstr>
      <vt:lpstr>LEVEL X- LAPEL PIN Presented at a District Meeting Recognized by International President at the International Convention </vt:lpstr>
      <vt:lpstr>WHEN FINISHED - ATTENDANCE</vt:lpstr>
      <vt:lpstr>COMPLETION - ACTIVITIES</vt:lpstr>
      <vt:lpstr>COMPLETION  - GROWTH</vt:lpstr>
      <vt:lpstr>COMPLETION - Knowledge of OI</vt:lpstr>
      <vt:lpstr>COMPLETION - SELF DEVELOPMENT</vt:lpstr>
      <vt:lpstr>COMPLETION - COMMUNICATION </vt:lpstr>
      <vt:lpstr>Certification &amp; Effective Dates</vt:lpstr>
      <vt:lpstr>Certification &amp; Effective Dates</vt:lpstr>
      <vt:lpstr>NEW MEMBERS</vt:lpstr>
      <vt:lpstr>What Do I Need to Do Now?</vt:lpstr>
      <vt:lpstr>Georgia District Personal Growth and Involvement</vt:lpstr>
      <vt:lpstr>OI PGI Program Information</vt:lpstr>
      <vt:lpstr>P.G.I. - QUESTIONS</vt:lpstr>
    </vt:vector>
  </TitlesOfParts>
  <Company>Deloitte &amp; Touche LLP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 GROWTH and INVOLVEMENT</dc:title>
  <dc:creator>Deloitte &amp; Touche LLP</dc:creator>
  <cp:lastModifiedBy>OWNER</cp:lastModifiedBy>
  <cp:revision>37</cp:revision>
  <dcterms:created xsi:type="dcterms:W3CDTF">1998-11-03T00:15:31Z</dcterms:created>
  <dcterms:modified xsi:type="dcterms:W3CDTF">2014-10-24T15:33:19Z</dcterms:modified>
</cp:coreProperties>
</file>